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9" r:id="rId2"/>
    <p:sldId id="256" r:id="rId3"/>
    <p:sldId id="257" r:id="rId4"/>
    <p:sldId id="258" r:id="rId5"/>
    <p:sldId id="260" r:id="rId6"/>
    <p:sldId id="262" r:id="rId7"/>
    <p:sldId id="263" r:id="rId8"/>
    <p:sldId id="264" r:id="rId9"/>
    <p:sldId id="261" r:id="rId10"/>
    <p:sldId id="265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8861" autoAdjust="0"/>
  </p:normalViewPr>
  <p:slideViewPr>
    <p:cSldViewPr>
      <p:cViewPr varScale="1">
        <p:scale>
          <a:sx n="50" d="100"/>
          <a:sy n="50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DA992-939D-4826-8ADF-2DB5AD2ED63C}" type="datetimeFigureOut">
              <a:rPr lang="pl-PL" smtClean="0"/>
              <a:t>2013-01-21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E2C4F-0259-41CD-AC79-0F9421FAC9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7130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3B39-D67B-4188-8053-5E01579561A3}" type="datetimeFigureOut">
              <a:rPr lang="pl-PL" smtClean="0"/>
              <a:t>2013-01-21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06CB-A623-416B-B33B-38579CF713AD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3B39-D67B-4188-8053-5E01579561A3}" type="datetimeFigureOut">
              <a:rPr lang="pl-PL" smtClean="0"/>
              <a:t>2013-01-21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06CB-A623-416B-B33B-38579CF713A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3B39-D67B-4188-8053-5E01579561A3}" type="datetimeFigureOut">
              <a:rPr lang="pl-PL" smtClean="0"/>
              <a:t>2013-01-21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06CB-A623-416B-B33B-38579CF713A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3B39-D67B-4188-8053-5E01579561A3}" type="datetimeFigureOut">
              <a:rPr lang="pl-PL" smtClean="0"/>
              <a:t>2013-01-21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06CB-A623-416B-B33B-38579CF713AD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3B39-D67B-4188-8053-5E01579561A3}" type="datetimeFigureOut">
              <a:rPr lang="pl-PL" smtClean="0"/>
              <a:t>2013-01-21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06CB-A623-416B-B33B-38579CF713A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3B39-D67B-4188-8053-5E01579561A3}" type="datetimeFigureOut">
              <a:rPr lang="pl-PL" smtClean="0"/>
              <a:t>2013-01-21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06CB-A623-416B-B33B-38579CF713AD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3B39-D67B-4188-8053-5E01579561A3}" type="datetimeFigureOut">
              <a:rPr lang="pl-PL" smtClean="0"/>
              <a:t>2013-01-21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06CB-A623-416B-B33B-38579CF713AD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3B39-D67B-4188-8053-5E01579561A3}" type="datetimeFigureOut">
              <a:rPr lang="pl-PL" smtClean="0"/>
              <a:t>2013-01-21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06CB-A623-416B-B33B-38579CF713A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3B39-D67B-4188-8053-5E01579561A3}" type="datetimeFigureOut">
              <a:rPr lang="pl-PL" smtClean="0"/>
              <a:t>2013-01-21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06CB-A623-416B-B33B-38579CF713A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3B39-D67B-4188-8053-5E01579561A3}" type="datetimeFigureOut">
              <a:rPr lang="pl-PL" smtClean="0"/>
              <a:t>2013-01-21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06CB-A623-416B-B33B-38579CF713A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3B39-D67B-4188-8053-5E01579561A3}" type="datetimeFigureOut">
              <a:rPr lang="pl-PL" smtClean="0"/>
              <a:t>2013-01-21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06CB-A623-416B-B33B-38579CF713AD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CD3B39-D67B-4188-8053-5E01579561A3}" type="datetimeFigureOut">
              <a:rPr lang="pl-PL" smtClean="0"/>
              <a:t>2013-01-21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4D606CB-A623-416B-B33B-38579CF713AD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audio" Target="../media/audio2.wav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5" y="1772816"/>
            <a:ext cx="7560840" cy="2664296"/>
          </a:xfrm>
        </p:spPr>
        <p:txBody>
          <a:bodyPr/>
          <a:lstStyle/>
          <a:p>
            <a:pPr marL="0" indent="0" algn="ctr">
              <a:buNone/>
            </a:pPr>
            <a:r>
              <a:rPr lang="pl-PL" sz="5400" dirty="0" smtClean="0"/>
              <a:t>Temat:</a:t>
            </a:r>
            <a:br>
              <a:rPr lang="pl-PL" sz="5400" dirty="0" smtClean="0"/>
            </a:br>
            <a:r>
              <a:rPr lang="pl-PL" sz="5400" dirty="0"/>
              <a:t/>
            </a:r>
            <a:br>
              <a:rPr lang="pl-PL" sz="5400" dirty="0"/>
            </a:br>
            <a:r>
              <a:rPr lang="pl-PL" sz="5400" dirty="0" smtClean="0"/>
              <a:t>Reakcje strąceniowe</a:t>
            </a:r>
            <a:endParaRPr lang="pl-PL" sz="5400" dirty="0"/>
          </a:p>
        </p:txBody>
      </p:sp>
    </p:spTree>
    <p:extLst>
      <p:ext uri="{BB962C8B-B14F-4D97-AF65-F5344CB8AC3E}">
        <p14:creationId xmlns:p14="http://schemas.microsoft.com/office/powerpoint/2010/main" val="226472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2500">
              <a:srgbClr val="8AB50A"/>
            </a:gs>
            <a:gs pos="25000">
              <a:srgbClr val="FFFF00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0" y="260648"/>
            <a:ext cx="6660232" cy="144016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pl-PL" sz="3600" dirty="0" smtClean="0"/>
              <a:t>Kliknij probówkę, w której strąci się osad:</a:t>
            </a:r>
            <a:endParaRPr lang="pl-PL" sz="3600" dirty="0"/>
          </a:p>
        </p:txBody>
      </p:sp>
      <p:pic>
        <p:nvPicPr>
          <p:cNvPr id="1033" name="Picture 9" descr="F:\1.bmp">
            <a:hlinkClick r:id="" action="ppaction://noaction">
              <a:snd r:embed="rId2" name="applause.wav"/>
            </a:hlinkClick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81998"/>
            <a:ext cx="1331548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:\2.bmp">
            <a:hlinkClick r:id="" action="ppaction://noaction">
              <a:snd r:embed="rId4" name="explode.wav"/>
            </a:hlinkClick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268" y="1981998"/>
            <a:ext cx="1331548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F:\3.bmp">
            <a:hlinkClick r:id="" action="ppaction://noaction">
              <a:snd r:embed="rId2" name="applause.wav"/>
            </a:hlinkClick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981998"/>
            <a:ext cx="1331548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F:\4.bmp">
            <a:hlinkClick r:id="" action="ppaction://noaction">
              <a:snd r:embed="rId4" name="explode.wav"/>
            </a:hlinkClick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596" y="1988840"/>
            <a:ext cx="1331548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F:\5.bmp">
            <a:hlinkClick r:id="" action="ppaction://noaction">
              <a:snd r:embed="rId2" name="applause.wav"/>
            </a:hlinkClick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916" y="621008"/>
            <a:ext cx="1331548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F:\6.bmp">
            <a:hlinkClick r:id="" action="ppaction://noaction">
              <a:snd r:embed="rId4" name="explode.wav"/>
            </a:hlinkClick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756" y="1989160"/>
            <a:ext cx="1331548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F:\7.bmp">
            <a:hlinkClick r:id="" action="ppaction://noaction">
              <a:snd r:embed="rId2" name="applause.wav"/>
            </a:hlinkClick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916" y="3645024"/>
            <a:ext cx="1331548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le tekstowe 10"/>
          <p:cNvSpPr txBox="1"/>
          <p:nvPr/>
        </p:nvSpPr>
        <p:spPr>
          <a:xfrm>
            <a:off x="8604448" y="0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/>
              <a:t>7</a:t>
            </a:r>
            <a:endParaRPr lang="pl-PL" sz="2800" dirty="0"/>
          </a:p>
        </p:txBody>
      </p:sp>
      <p:sp>
        <p:nvSpPr>
          <p:cNvPr id="4" name="Uśmiechnięta buźka 3"/>
          <p:cNvSpPr/>
          <p:nvPr/>
        </p:nvSpPr>
        <p:spPr>
          <a:xfrm>
            <a:off x="521250" y="5067760"/>
            <a:ext cx="504056" cy="504056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Uśmiechnięta buźka 14"/>
          <p:cNvSpPr/>
          <p:nvPr/>
        </p:nvSpPr>
        <p:spPr>
          <a:xfrm>
            <a:off x="3473578" y="5067760"/>
            <a:ext cx="504056" cy="504056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Uśmiechnięta buźka 16"/>
          <p:cNvSpPr/>
          <p:nvPr/>
        </p:nvSpPr>
        <p:spPr>
          <a:xfrm>
            <a:off x="7164888" y="1052736"/>
            <a:ext cx="504056" cy="504056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Uśmiechnięta buźka 17"/>
          <p:cNvSpPr/>
          <p:nvPr/>
        </p:nvSpPr>
        <p:spPr>
          <a:xfrm>
            <a:off x="7145586" y="5376072"/>
            <a:ext cx="504056" cy="504056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5504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0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7"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15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3"/>
          <p:cNvSpPr>
            <a:spLocks noGrp="1"/>
          </p:cNvSpPr>
          <p:nvPr>
            <p:ph type="subTitle" idx="1"/>
          </p:nvPr>
        </p:nvSpPr>
        <p:spPr>
          <a:xfrm>
            <a:off x="1371600" y="836712"/>
            <a:ext cx="6400800" cy="5328592"/>
          </a:xfrm>
        </p:spPr>
        <p:txBody>
          <a:bodyPr>
            <a:normAutofit/>
          </a:bodyPr>
          <a:lstStyle/>
          <a:p>
            <a:r>
              <a:rPr lang="pl-PL" sz="2400" b="1" i="1" dirty="0">
                <a:solidFill>
                  <a:schemeClr val="tx2">
                    <a:lumMod val="50000"/>
                  </a:schemeClr>
                </a:solidFill>
              </a:rPr>
              <a:t>„Przepis na metodę”</a:t>
            </a:r>
            <a:endParaRPr lang="pl-PL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pl-PL" sz="24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l"/>
            <a:r>
              <a:rPr lang="pl-PL" sz="2400" b="1" i="1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pl-PL" sz="2400" b="1" i="1" dirty="0">
                <a:solidFill>
                  <a:schemeClr val="accent6">
                    <a:lumMod val="50000"/>
                  </a:schemeClr>
                </a:solidFill>
              </a:rPr>
              <a:t>. Sól do soli </a:t>
            </a:r>
            <a:r>
              <a:rPr lang="pl-PL" sz="2400" b="1" i="1" dirty="0" smtClean="0">
                <a:solidFill>
                  <a:schemeClr val="accent6">
                    <a:lumMod val="50000"/>
                  </a:schemeClr>
                </a:solidFill>
              </a:rPr>
              <a:t>dodana</a:t>
            </a:r>
          </a:p>
          <a:p>
            <a:pPr algn="l"/>
            <a:r>
              <a:rPr lang="pl-PL" sz="24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l-PL" sz="2400" b="1" i="1" dirty="0" smtClean="0">
                <a:solidFill>
                  <a:schemeClr val="accent6">
                    <a:lumMod val="50000"/>
                  </a:schemeClr>
                </a:solidFill>
              </a:rPr>
              <a:t>   i </a:t>
            </a:r>
            <a:r>
              <a:rPr lang="pl-PL" sz="2400" b="1" i="1" dirty="0">
                <a:solidFill>
                  <a:schemeClr val="accent6">
                    <a:lumMod val="50000"/>
                  </a:schemeClr>
                </a:solidFill>
              </a:rPr>
              <a:t>kolejna metoda poznana.</a:t>
            </a:r>
            <a:endParaRPr lang="pl-PL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l"/>
            <a:r>
              <a:rPr lang="pl-PL" sz="2400" b="1" i="1" dirty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pl-PL" sz="2400" b="1" i="1" dirty="0" smtClean="0">
                <a:solidFill>
                  <a:schemeClr val="accent3">
                    <a:lumMod val="50000"/>
                  </a:schemeClr>
                </a:solidFill>
              </a:rPr>
              <a:t>. Obie </a:t>
            </a:r>
            <a:r>
              <a:rPr lang="pl-PL" sz="2400" b="1" i="1" dirty="0">
                <a:solidFill>
                  <a:schemeClr val="accent3">
                    <a:lumMod val="50000"/>
                  </a:schemeClr>
                </a:solidFill>
              </a:rPr>
              <a:t>sole w wodzie rozpuszczamy </a:t>
            </a:r>
            <a:endParaRPr lang="pl-PL" sz="2400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l"/>
            <a:r>
              <a:rPr lang="pl-PL" sz="2400" b="1" i="1" dirty="0" smtClean="0">
                <a:solidFill>
                  <a:schemeClr val="accent3">
                    <a:lumMod val="50000"/>
                  </a:schemeClr>
                </a:solidFill>
              </a:rPr>
              <a:t>    i </a:t>
            </a:r>
            <a:r>
              <a:rPr lang="pl-PL" sz="2400" b="1" i="1" dirty="0">
                <a:solidFill>
                  <a:schemeClr val="accent3">
                    <a:lumMod val="50000"/>
                  </a:schemeClr>
                </a:solidFill>
              </a:rPr>
              <a:t>dopiero do siebie wlewamy.</a:t>
            </a:r>
            <a:endParaRPr lang="pl-PL" sz="24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l"/>
            <a:r>
              <a:rPr lang="pl-PL" sz="2400" b="1" i="1" dirty="0">
                <a:solidFill>
                  <a:schemeClr val="accent2">
                    <a:lumMod val="50000"/>
                  </a:schemeClr>
                </a:solidFill>
              </a:rPr>
              <a:t>3. Sól do soli wlewamy </a:t>
            </a:r>
            <a:endParaRPr lang="pl-PL" sz="24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pl-PL" sz="24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pl-PL" sz="2400" b="1" i="1" dirty="0" smtClean="0">
                <a:solidFill>
                  <a:schemeClr val="accent2">
                    <a:lumMod val="50000"/>
                  </a:schemeClr>
                </a:solidFill>
              </a:rPr>
              <a:t>   i </a:t>
            </a:r>
            <a:r>
              <a:rPr lang="pl-PL" sz="2400" b="1" i="1" dirty="0">
                <a:solidFill>
                  <a:schemeClr val="accent2">
                    <a:lumMod val="50000"/>
                  </a:schemeClr>
                </a:solidFill>
              </a:rPr>
              <a:t>soli się spodziewamy.</a:t>
            </a:r>
            <a:endParaRPr lang="pl-PL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r>
              <a:rPr lang="pl-PL" sz="2400" b="1" i="1" dirty="0">
                <a:solidFill>
                  <a:schemeClr val="bg2">
                    <a:lumMod val="10000"/>
                  </a:schemeClr>
                </a:solidFill>
              </a:rPr>
              <a:t>4. Wynik tej metody </a:t>
            </a:r>
            <a:r>
              <a:rPr lang="pl-PL" sz="2400" b="1" i="1" dirty="0" smtClean="0">
                <a:solidFill>
                  <a:schemeClr val="bg2">
                    <a:lumMod val="10000"/>
                  </a:schemeClr>
                </a:solidFill>
              </a:rPr>
              <a:t>ciekawy,</a:t>
            </a:r>
          </a:p>
          <a:p>
            <a:pPr algn="l"/>
            <a:r>
              <a:rPr lang="pl-PL" sz="2400" b="1" i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pl-PL" sz="2400" b="1" i="1" dirty="0" smtClean="0">
                <a:solidFill>
                  <a:schemeClr val="bg2">
                    <a:lumMod val="10000"/>
                  </a:schemeClr>
                </a:solidFill>
              </a:rPr>
              <a:t>   gdyż </a:t>
            </a:r>
            <a:r>
              <a:rPr lang="pl-PL" sz="2400" b="1" i="1" dirty="0">
                <a:solidFill>
                  <a:schemeClr val="bg2">
                    <a:lumMod val="10000"/>
                  </a:schemeClr>
                </a:solidFill>
              </a:rPr>
              <a:t>piękny osad strącamy.”</a:t>
            </a:r>
            <a:endParaRPr lang="pl-PL" sz="2400" b="1" dirty="0">
              <a:solidFill>
                <a:schemeClr val="bg2">
                  <a:lumMod val="10000"/>
                </a:schemeClr>
              </a:solidFill>
            </a:endParaRPr>
          </a:p>
          <a:p>
            <a:endParaRPr lang="pl-PL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8604448" y="0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/>
              <a:t>1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0070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750"/>
                            </p:stCondLst>
                            <p:childTnLst>
                              <p:par>
                                <p:cTn id="2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750"/>
                            </p:stCondLst>
                            <p:childTnLst>
                              <p:par>
                                <p:cTn id="2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750"/>
                            </p:stCondLst>
                            <p:childTnLst>
                              <p:par>
                                <p:cTn id="3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750"/>
                            </p:stCondLst>
                            <p:childTnLst>
                              <p:par>
                                <p:cTn id="3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750"/>
                            </p:stCondLst>
                            <p:childTnLst>
                              <p:par>
                                <p:cTn id="4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539552" y="1124744"/>
            <a:ext cx="8208912" cy="4497680"/>
          </a:xfrm>
        </p:spPr>
        <p:txBody>
          <a:bodyPr>
            <a:normAutofit/>
          </a:bodyPr>
          <a:lstStyle/>
          <a:p>
            <a:r>
              <a:rPr lang="pl-PL" sz="3200" dirty="0"/>
              <a:t>sól</a:t>
            </a:r>
            <a:r>
              <a:rPr lang="pl-PL" sz="3200" baseline="-25000" dirty="0"/>
              <a:t>1</a:t>
            </a:r>
            <a:r>
              <a:rPr lang="pl-PL" sz="3200" dirty="0"/>
              <a:t>  +  sól</a:t>
            </a:r>
            <a:r>
              <a:rPr lang="pl-PL" sz="3200" baseline="-25000" dirty="0"/>
              <a:t>2</a:t>
            </a:r>
            <a:r>
              <a:rPr lang="pl-PL" sz="3200" dirty="0"/>
              <a:t>  </a:t>
            </a:r>
            <a:r>
              <a:rPr lang="pl-PL" sz="3200" dirty="0" smtClean="0"/>
              <a:t> </a:t>
            </a:r>
            <a:r>
              <a:rPr lang="pl-PL" sz="3200" dirty="0" smtClean="0">
                <a:sym typeface="Wingdings" pitchFamily="2" charset="2"/>
              </a:rPr>
              <a:t></a:t>
            </a:r>
            <a:r>
              <a:rPr lang="pl-PL" sz="3200" dirty="0" smtClean="0"/>
              <a:t>   </a:t>
            </a:r>
            <a:r>
              <a:rPr lang="pl-PL" sz="3200" dirty="0"/>
              <a:t>sól </a:t>
            </a:r>
            <a:r>
              <a:rPr lang="pl-PL" sz="3200" baseline="-25000" dirty="0"/>
              <a:t>3</a:t>
            </a:r>
            <a:r>
              <a:rPr lang="pl-PL" sz="3200" dirty="0"/>
              <a:t> </a:t>
            </a:r>
            <a:r>
              <a:rPr lang="pl-PL" sz="3200" dirty="0" smtClean="0">
                <a:sym typeface="Symbol"/>
              </a:rPr>
              <a:t></a:t>
            </a:r>
            <a:r>
              <a:rPr lang="pl-PL" sz="3200" dirty="0" smtClean="0"/>
              <a:t> </a:t>
            </a:r>
            <a:r>
              <a:rPr lang="pl-PL" sz="3200" dirty="0"/>
              <a:t>+  sól</a:t>
            </a:r>
            <a:r>
              <a:rPr lang="pl-PL" sz="3200" baseline="-25000" dirty="0"/>
              <a:t>4</a:t>
            </a:r>
            <a:r>
              <a:rPr lang="pl-PL" sz="3200" dirty="0"/>
              <a:t>  </a:t>
            </a:r>
          </a:p>
          <a:p>
            <a:endParaRPr lang="pl-PL" sz="3200" dirty="0" smtClean="0"/>
          </a:p>
          <a:p>
            <a:r>
              <a:rPr lang="pl-PL" sz="3200" dirty="0" smtClean="0"/>
              <a:t>sól</a:t>
            </a:r>
            <a:r>
              <a:rPr lang="pl-PL" sz="3200" baseline="-25000" dirty="0" smtClean="0"/>
              <a:t>1</a:t>
            </a:r>
            <a:r>
              <a:rPr lang="pl-PL" sz="3200" dirty="0" smtClean="0"/>
              <a:t>  </a:t>
            </a:r>
            <a:r>
              <a:rPr lang="pl-PL" sz="3200" dirty="0"/>
              <a:t>+  zasada   </a:t>
            </a:r>
            <a:r>
              <a:rPr lang="pl-PL" sz="3200" dirty="0" smtClean="0">
                <a:sym typeface="Wingdings" pitchFamily="2" charset="2"/>
              </a:rPr>
              <a:t></a:t>
            </a:r>
            <a:r>
              <a:rPr lang="pl-PL" sz="3200" dirty="0" smtClean="0"/>
              <a:t>   </a:t>
            </a:r>
            <a:r>
              <a:rPr lang="pl-PL" sz="3200" dirty="0"/>
              <a:t>sól</a:t>
            </a:r>
            <a:r>
              <a:rPr lang="pl-PL" sz="3200" baseline="-25000" dirty="0"/>
              <a:t>2</a:t>
            </a:r>
            <a:r>
              <a:rPr lang="pl-PL" sz="3200" dirty="0"/>
              <a:t>  + wodorotlenek</a:t>
            </a:r>
          </a:p>
          <a:p>
            <a:endParaRPr lang="pl-PL" sz="1200" dirty="0" smtClean="0"/>
          </a:p>
          <a:p>
            <a:pPr marL="45720" indent="0">
              <a:buNone/>
            </a:pPr>
            <a:r>
              <a:rPr lang="pl-PL" sz="3200" dirty="0"/>
              <a:t> </a:t>
            </a:r>
            <a:r>
              <a:rPr lang="pl-PL" sz="3200" dirty="0" smtClean="0"/>
              <a:t>                 </a:t>
            </a:r>
            <a:r>
              <a:rPr lang="pl-PL" sz="2000" dirty="0" smtClean="0"/>
              <a:t>jeden z produktów musi być trudno rozpuszczalny</a:t>
            </a:r>
            <a:endParaRPr lang="pl-PL" sz="3200" dirty="0" smtClean="0"/>
          </a:p>
          <a:p>
            <a:pPr marL="45720" indent="0">
              <a:buNone/>
            </a:pPr>
            <a:endParaRPr lang="pl-PL" sz="3200" dirty="0" smtClean="0"/>
          </a:p>
          <a:p>
            <a:r>
              <a:rPr lang="pl-PL" sz="3200" dirty="0" smtClean="0"/>
              <a:t>sól</a:t>
            </a:r>
            <a:r>
              <a:rPr lang="pl-PL" sz="3200" baseline="-25000" dirty="0" smtClean="0"/>
              <a:t>1</a:t>
            </a:r>
            <a:r>
              <a:rPr lang="pl-PL" sz="3200" dirty="0" smtClean="0"/>
              <a:t>  </a:t>
            </a:r>
            <a:r>
              <a:rPr lang="pl-PL" sz="3200" dirty="0"/>
              <a:t>+ kwas</a:t>
            </a:r>
            <a:r>
              <a:rPr lang="pl-PL" sz="3200" baseline="-25000" dirty="0"/>
              <a:t>1</a:t>
            </a:r>
            <a:r>
              <a:rPr lang="pl-PL" sz="3200" dirty="0"/>
              <a:t>    </a:t>
            </a:r>
            <a:r>
              <a:rPr lang="pl-PL" sz="3200" dirty="0" smtClean="0">
                <a:sym typeface="Wingdings" pitchFamily="2" charset="2"/>
              </a:rPr>
              <a:t></a:t>
            </a:r>
            <a:r>
              <a:rPr lang="pl-PL" sz="3200" dirty="0" smtClean="0"/>
              <a:t>    </a:t>
            </a:r>
            <a:r>
              <a:rPr lang="pl-PL" sz="3200" dirty="0"/>
              <a:t>sól</a:t>
            </a:r>
            <a:r>
              <a:rPr lang="pl-PL" sz="3200" baseline="-25000" dirty="0"/>
              <a:t>2</a:t>
            </a:r>
            <a:r>
              <a:rPr lang="pl-PL" sz="3200" dirty="0"/>
              <a:t> </a:t>
            </a:r>
            <a:r>
              <a:rPr lang="pl-PL" sz="3200" dirty="0" smtClean="0">
                <a:sym typeface="Symbol"/>
              </a:rPr>
              <a:t></a:t>
            </a:r>
            <a:r>
              <a:rPr lang="pl-PL" sz="3200" dirty="0" smtClean="0"/>
              <a:t> </a:t>
            </a:r>
            <a:r>
              <a:rPr lang="pl-PL" sz="3200" dirty="0"/>
              <a:t>+ kwas</a:t>
            </a:r>
            <a:r>
              <a:rPr lang="pl-PL" sz="3200" baseline="-25000" dirty="0"/>
              <a:t>2</a:t>
            </a:r>
            <a:r>
              <a:rPr lang="pl-PL" sz="3200" dirty="0"/>
              <a:t>    </a:t>
            </a:r>
          </a:p>
          <a:p>
            <a:endParaRPr lang="pl-PL" sz="3200" dirty="0"/>
          </a:p>
        </p:txBody>
      </p:sp>
      <p:sp>
        <p:nvSpPr>
          <p:cNvPr id="16" name="Nawias klamrowy zamykający 15"/>
          <p:cNvSpPr/>
          <p:nvPr/>
        </p:nvSpPr>
        <p:spPr>
          <a:xfrm rot="5400000">
            <a:off x="6300192" y="1196752"/>
            <a:ext cx="576064" cy="38884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8604448" y="0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1755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900"/>
                            </p:stCondLst>
                            <p:childTnLst>
                              <p:par>
                                <p:cTn id="24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400"/>
                            </p:stCondLst>
                            <p:childTnLst>
                              <p:par>
                                <p:cTn id="3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400"/>
                            </p:stCondLst>
                            <p:childTnLst>
                              <p:par>
                                <p:cTn id="3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71600" y="731520"/>
            <a:ext cx="7200800" cy="5001736"/>
          </a:xfrm>
        </p:spPr>
        <p:txBody>
          <a:bodyPr>
            <a:noAutofit/>
          </a:bodyPr>
          <a:lstStyle/>
          <a:p>
            <a:endParaRPr lang="pl-PL" sz="4000" i="1" dirty="0" smtClean="0"/>
          </a:p>
          <a:p>
            <a:r>
              <a:rPr lang="pl-PL" sz="4000" i="1" dirty="0" smtClean="0"/>
              <a:t>Reakcje </a:t>
            </a:r>
            <a:r>
              <a:rPr lang="pl-PL" sz="4000" i="1" dirty="0"/>
              <a:t>strąceniowe są to reakcje chemiczne, w wyniku których powstają produkty trudno rozpuszczalne w wodzie, np. sole. </a:t>
            </a:r>
            <a:endParaRPr lang="pl-PL" sz="4000" dirty="0"/>
          </a:p>
          <a:p>
            <a:endParaRPr lang="pl-PL" sz="40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8604448" y="0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80746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755576" y="620688"/>
            <a:ext cx="7992888" cy="5472608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pl-PL" sz="2800" b="1" dirty="0" smtClean="0">
                <a:solidFill>
                  <a:schemeClr val="accent3">
                    <a:lumMod val="50000"/>
                  </a:schemeClr>
                </a:solidFill>
              </a:rPr>
              <a:t>Reakcja: </a:t>
            </a:r>
            <a:r>
              <a:rPr lang="pl-PL" sz="2800" b="1" dirty="0">
                <a:solidFill>
                  <a:schemeClr val="accent3">
                    <a:lumMod val="50000"/>
                  </a:schemeClr>
                </a:solidFill>
              </a:rPr>
              <a:t>azotanu V srebra z kwasem </a:t>
            </a:r>
            <a:r>
              <a:rPr lang="pl-PL" sz="2800" b="1" dirty="0" smtClean="0">
                <a:solidFill>
                  <a:schemeClr val="accent3">
                    <a:lumMod val="50000"/>
                  </a:schemeClr>
                </a:solidFill>
              </a:rPr>
              <a:t>solnym</a:t>
            </a:r>
          </a:p>
          <a:p>
            <a:pPr marL="45720" indent="0">
              <a:buNone/>
            </a:pPr>
            <a:r>
              <a:rPr lang="pl-PL" sz="2800" b="1" dirty="0" smtClean="0">
                <a:solidFill>
                  <a:srgbClr val="FF0000"/>
                </a:solidFill>
              </a:rPr>
              <a:t>Obserwacja</a:t>
            </a:r>
            <a:r>
              <a:rPr lang="pl-PL" sz="2800" b="1" dirty="0">
                <a:solidFill>
                  <a:srgbClr val="FF0000"/>
                </a:solidFill>
              </a:rPr>
              <a:t>: stracił się biały serowaty </a:t>
            </a:r>
            <a:r>
              <a:rPr lang="pl-PL" sz="2800" b="1" dirty="0" smtClean="0">
                <a:solidFill>
                  <a:srgbClr val="FF0000"/>
                </a:solidFill>
              </a:rPr>
              <a:t>osad</a:t>
            </a:r>
          </a:p>
          <a:p>
            <a:pPr marL="45720" indent="0">
              <a:buNone/>
            </a:pPr>
            <a:r>
              <a:rPr lang="pl-PL" sz="2800" b="1" dirty="0" smtClean="0"/>
              <a:t>Wniosek</a:t>
            </a:r>
            <a:r>
              <a:rPr lang="pl-PL" sz="2800" b="1" dirty="0"/>
              <a:t>: metoda   sól</a:t>
            </a:r>
            <a:r>
              <a:rPr lang="pl-PL" sz="2800" b="1" baseline="-25000" dirty="0"/>
              <a:t>1</a:t>
            </a:r>
            <a:r>
              <a:rPr lang="pl-PL" sz="2800" b="1" dirty="0"/>
              <a:t> + </a:t>
            </a:r>
            <a:r>
              <a:rPr lang="pl-PL" sz="2800" b="1" dirty="0" smtClean="0"/>
              <a:t>sól</a:t>
            </a:r>
            <a:r>
              <a:rPr lang="pl-PL" sz="2800" b="1" baseline="-25000" dirty="0" smtClean="0"/>
              <a:t>2 </a:t>
            </a:r>
            <a:r>
              <a:rPr lang="pl-PL" sz="2800" b="1" dirty="0" smtClean="0">
                <a:sym typeface="Wingdings"/>
              </a:rPr>
              <a:t></a:t>
            </a:r>
            <a:endParaRPr lang="pl-PL" sz="2800" b="1" dirty="0"/>
          </a:p>
          <a:p>
            <a:pPr marL="45720" indent="0">
              <a:buNone/>
            </a:pPr>
            <a:endParaRPr lang="pl-PL" sz="2800" dirty="0" smtClean="0"/>
          </a:p>
          <a:p>
            <a:pPr marL="45720" indent="0">
              <a:buNone/>
            </a:pPr>
            <a:r>
              <a:rPr lang="pl-PL" sz="2800" dirty="0" smtClean="0"/>
              <a:t>cząsteczkowy:  AgNO</a:t>
            </a:r>
            <a:r>
              <a:rPr lang="pl-PL" sz="2800" baseline="-25000" dirty="0" smtClean="0"/>
              <a:t>3</a:t>
            </a:r>
            <a:r>
              <a:rPr lang="pl-PL" sz="2800" dirty="0" smtClean="0"/>
              <a:t> </a:t>
            </a:r>
            <a:r>
              <a:rPr lang="pl-PL" sz="2800" dirty="0"/>
              <a:t>+ </a:t>
            </a:r>
            <a:r>
              <a:rPr lang="pl-PL" sz="2800" dirty="0" err="1"/>
              <a:t>HCl</a:t>
            </a:r>
            <a:r>
              <a:rPr lang="pl-PL" sz="2800" dirty="0"/>
              <a:t>  </a:t>
            </a:r>
            <a:r>
              <a:rPr lang="pl-PL" sz="2800" dirty="0">
                <a:sym typeface="Wingdings"/>
              </a:rPr>
              <a:t></a:t>
            </a:r>
            <a:r>
              <a:rPr lang="pl-PL" sz="2800" dirty="0"/>
              <a:t>  </a:t>
            </a:r>
            <a:r>
              <a:rPr lang="pl-PL" sz="2800" dirty="0" err="1" smtClean="0"/>
              <a:t>AgCl</a:t>
            </a:r>
            <a:r>
              <a:rPr lang="pl-PL" sz="2800" dirty="0" smtClean="0"/>
              <a:t> </a:t>
            </a:r>
            <a:r>
              <a:rPr lang="pl-PL" sz="2800" dirty="0" smtClean="0">
                <a:sym typeface="Symbol"/>
              </a:rPr>
              <a:t></a:t>
            </a:r>
            <a:r>
              <a:rPr lang="pl-PL" sz="2800" dirty="0" smtClean="0"/>
              <a:t> </a:t>
            </a:r>
            <a:r>
              <a:rPr lang="pl-PL" sz="2800" dirty="0"/>
              <a:t>+ HNO</a:t>
            </a:r>
            <a:r>
              <a:rPr lang="pl-PL" sz="2800" baseline="-25000" dirty="0"/>
              <a:t>3</a:t>
            </a:r>
            <a:endParaRPr lang="pl-PL" sz="2800" dirty="0"/>
          </a:p>
          <a:p>
            <a:pPr marL="45720" indent="0">
              <a:buNone/>
            </a:pPr>
            <a:r>
              <a:rPr lang="pl-PL" sz="2800" dirty="0"/>
              <a:t> </a:t>
            </a:r>
          </a:p>
          <a:p>
            <a:pPr marL="45720" indent="0">
              <a:buNone/>
            </a:pPr>
            <a:r>
              <a:rPr lang="pl-PL" sz="2800" dirty="0" smtClean="0"/>
              <a:t>jonowy:</a:t>
            </a:r>
          </a:p>
          <a:p>
            <a:pPr marL="45720" indent="0">
              <a:buNone/>
            </a:pPr>
            <a:r>
              <a:rPr lang="pl-PL" sz="2800" dirty="0" smtClean="0"/>
              <a:t>Ag</a:t>
            </a:r>
            <a:r>
              <a:rPr lang="pl-PL" sz="2800" baseline="30000" dirty="0"/>
              <a:t>+</a:t>
            </a:r>
            <a:r>
              <a:rPr lang="pl-PL" sz="2800" dirty="0"/>
              <a:t> </a:t>
            </a:r>
            <a:r>
              <a:rPr lang="pl-PL" sz="2800" dirty="0" smtClean="0"/>
              <a:t>+ NO</a:t>
            </a:r>
            <a:r>
              <a:rPr lang="pl-PL" sz="2800" baseline="-25000" dirty="0" smtClean="0"/>
              <a:t>3</a:t>
            </a:r>
            <a:r>
              <a:rPr lang="pl-PL" sz="2800" baseline="30000" dirty="0">
                <a:sym typeface="Symbol"/>
              </a:rPr>
              <a:t>  </a:t>
            </a:r>
            <a:r>
              <a:rPr lang="pl-PL" sz="2800" baseline="30000" dirty="0" smtClean="0">
                <a:sym typeface="Symbol"/>
              </a:rPr>
              <a:t> </a:t>
            </a:r>
            <a:r>
              <a:rPr lang="pl-PL" sz="2800" dirty="0" smtClean="0"/>
              <a:t>+ H</a:t>
            </a:r>
            <a:r>
              <a:rPr lang="pl-PL" sz="2800" baseline="30000" dirty="0"/>
              <a:t>+</a:t>
            </a:r>
            <a:r>
              <a:rPr lang="pl-PL" sz="2800" dirty="0"/>
              <a:t> </a:t>
            </a:r>
            <a:r>
              <a:rPr lang="pl-PL" sz="2800" dirty="0" smtClean="0"/>
              <a:t>+ Cl</a:t>
            </a:r>
            <a:r>
              <a:rPr lang="pl-PL" sz="2800" baseline="30000" dirty="0">
                <a:sym typeface="Symbol"/>
              </a:rPr>
              <a:t> </a:t>
            </a:r>
            <a:r>
              <a:rPr lang="pl-PL" sz="2800" dirty="0" smtClean="0"/>
              <a:t> </a:t>
            </a:r>
            <a:r>
              <a:rPr lang="pl-PL" sz="2800" dirty="0" smtClean="0">
                <a:sym typeface="Wingdings"/>
              </a:rPr>
              <a:t></a:t>
            </a:r>
            <a:r>
              <a:rPr lang="pl-PL" sz="2800" dirty="0" smtClean="0"/>
              <a:t> </a:t>
            </a:r>
            <a:r>
              <a:rPr lang="pl-PL" sz="2800" dirty="0" err="1"/>
              <a:t>AgCl</a:t>
            </a:r>
            <a:r>
              <a:rPr lang="pl-PL" sz="2800" dirty="0"/>
              <a:t> </a:t>
            </a:r>
            <a:r>
              <a:rPr lang="pl-PL" sz="2800" dirty="0" smtClean="0">
                <a:sym typeface="Symbol"/>
              </a:rPr>
              <a:t></a:t>
            </a:r>
            <a:r>
              <a:rPr lang="pl-PL" sz="2800" dirty="0" smtClean="0"/>
              <a:t> </a:t>
            </a:r>
            <a:r>
              <a:rPr lang="pl-PL" sz="2800" dirty="0"/>
              <a:t>+ </a:t>
            </a:r>
            <a:r>
              <a:rPr lang="pl-PL" sz="2800" dirty="0" smtClean="0"/>
              <a:t>H</a:t>
            </a:r>
            <a:r>
              <a:rPr lang="pl-PL" sz="2800" baseline="30000" dirty="0"/>
              <a:t>+</a:t>
            </a:r>
            <a:r>
              <a:rPr lang="pl-PL" sz="2800" dirty="0"/>
              <a:t> + </a:t>
            </a:r>
            <a:r>
              <a:rPr lang="pl-PL" sz="2800" dirty="0" smtClean="0"/>
              <a:t>NO</a:t>
            </a:r>
            <a:r>
              <a:rPr lang="pl-PL" sz="2800" baseline="-25000" dirty="0" smtClean="0"/>
              <a:t>3</a:t>
            </a:r>
            <a:r>
              <a:rPr lang="pl-PL" sz="2800" baseline="30000" dirty="0">
                <a:sym typeface="Symbol"/>
              </a:rPr>
              <a:t> </a:t>
            </a:r>
            <a:endParaRPr lang="pl-PL" sz="2800" baseline="-25000" dirty="0" smtClean="0">
              <a:sym typeface="Symbol"/>
            </a:endParaRPr>
          </a:p>
          <a:p>
            <a:pPr marL="45720" indent="0">
              <a:buNone/>
            </a:pPr>
            <a:endParaRPr lang="pl-PL" sz="2800" baseline="-25000" dirty="0">
              <a:sym typeface="Symbol"/>
            </a:endParaRPr>
          </a:p>
          <a:p>
            <a:pPr marL="45720" indent="0">
              <a:buNone/>
            </a:pPr>
            <a:r>
              <a:rPr lang="pl-PL" sz="2800" dirty="0" smtClean="0"/>
              <a:t> jonowy </a:t>
            </a:r>
            <a:r>
              <a:rPr lang="pl-PL" sz="2800" dirty="0"/>
              <a:t>skrócony:   Ag</a:t>
            </a:r>
            <a:r>
              <a:rPr lang="pl-PL" sz="2800" baseline="30000" dirty="0"/>
              <a:t>+</a:t>
            </a:r>
            <a:r>
              <a:rPr lang="pl-PL" sz="2800" dirty="0"/>
              <a:t>  +  </a:t>
            </a:r>
            <a:r>
              <a:rPr lang="pl-PL" sz="2800" dirty="0" smtClean="0"/>
              <a:t>Cl</a:t>
            </a:r>
            <a:r>
              <a:rPr lang="pl-PL" sz="2800" baseline="30000" dirty="0">
                <a:sym typeface="Symbol"/>
              </a:rPr>
              <a:t> </a:t>
            </a:r>
            <a:r>
              <a:rPr lang="pl-PL" sz="2800" dirty="0" smtClean="0"/>
              <a:t>  </a:t>
            </a:r>
            <a:r>
              <a:rPr lang="pl-PL" sz="2800" dirty="0" smtClean="0">
                <a:sym typeface="Wingdings"/>
              </a:rPr>
              <a:t></a:t>
            </a:r>
            <a:r>
              <a:rPr lang="pl-PL" sz="2800" dirty="0" smtClean="0"/>
              <a:t>  </a:t>
            </a:r>
            <a:r>
              <a:rPr lang="pl-PL" sz="2800" dirty="0" err="1" smtClean="0"/>
              <a:t>AgCl</a:t>
            </a:r>
            <a:r>
              <a:rPr lang="pl-PL" sz="2800" dirty="0" smtClean="0"/>
              <a:t> </a:t>
            </a:r>
            <a:r>
              <a:rPr lang="pl-PL" sz="2800" dirty="0" smtClean="0">
                <a:sym typeface="Symbol"/>
              </a:rPr>
              <a:t></a:t>
            </a:r>
            <a:endParaRPr lang="pl-PL" sz="28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8604448" y="0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34964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5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2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0" y="620688"/>
            <a:ext cx="9144000" cy="5976664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pl-PL" sz="3000" b="1" dirty="0" smtClean="0">
                <a:solidFill>
                  <a:schemeClr val="accent3">
                    <a:lumMod val="50000"/>
                  </a:schemeClr>
                </a:solidFill>
              </a:rPr>
              <a:t>Reakcja: siarczanu </a:t>
            </a:r>
            <a:r>
              <a:rPr lang="pl-PL" sz="3000" b="1" dirty="0">
                <a:solidFill>
                  <a:schemeClr val="accent3">
                    <a:lumMod val="50000"/>
                  </a:schemeClr>
                </a:solidFill>
              </a:rPr>
              <a:t>VI sodu z </a:t>
            </a:r>
            <a:r>
              <a:rPr lang="pl-PL" sz="3000" b="1" dirty="0" smtClean="0">
                <a:solidFill>
                  <a:schemeClr val="accent3">
                    <a:lumMod val="50000"/>
                  </a:schemeClr>
                </a:solidFill>
              </a:rPr>
              <a:t>wodorotlenkiem wapnia</a:t>
            </a:r>
            <a:endParaRPr lang="pl-PL" sz="30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45720" indent="0">
              <a:buNone/>
            </a:pPr>
            <a:r>
              <a:rPr lang="pl-PL" sz="3000" b="1" dirty="0" smtClean="0">
                <a:solidFill>
                  <a:srgbClr val="FF0000"/>
                </a:solidFill>
              </a:rPr>
              <a:t>Obserwacja</a:t>
            </a:r>
            <a:r>
              <a:rPr lang="pl-PL" sz="3000" b="1" dirty="0">
                <a:solidFill>
                  <a:srgbClr val="FF0000"/>
                </a:solidFill>
              </a:rPr>
              <a:t>: Woda wapienna </a:t>
            </a:r>
            <a:r>
              <a:rPr lang="pl-PL" sz="3000" b="1" dirty="0" smtClean="0">
                <a:solidFill>
                  <a:srgbClr val="FF0000"/>
                </a:solidFill>
              </a:rPr>
              <a:t>zmętniała</a:t>
            </a:r>
            <a:r>
              <a:rPr lang="pl-PL" sz="3000" b="1" dirty="0">
                <a:solidFill>
                  <a:srgbClr val="FF0000"/>
                </a:solidFill>
              </a:rPr>
              <a:t>.</a:t>
            </a:r>
          </a:p>
          <a:p>
            <a:pPr marL="45720" indent="0">
              <a:buNone/>
            </a:pPr>
            <a:r>
              <a:rPr lang="pl-PL" dirty="0" smtClean="0"/>
              <a:t>       </a:t>
            </a:r>
            <a:r>
              <a:rPr lang="pl-PL" sz="2800" b="1" dirty="0" smtClean="0"/>
              <a:t>Wniosek: metoda   sól</a:t>
            </a:r>
            <a:r>
              <a:rPr lang="pl-PL" sz="2800" b="1" baseline="-25000" dirty="0" smtClean="0"/>
              <a:t>1</a:t>
            </a:r>
            <a:r>
              <a:rPr lang="pl-PL" sz="2800" b="1" dirty="0" smtClean="0"/>
              <a:t>  +  zasada  </a:t>
            </a:r>
            <a:r>
              <a:rPr lang="pl-PL" sz="2800" b="1" dirty="0" smtClean="0">
                <a:sym typeface="Wingdings"/>
              </a:rPr>
              <a:t></a:t>
            </a:r>
            <a:r>
              <a:rPr lang="pl-PL" sz="2800" b="1" dirty="0" smtClean="0"/>
              <a:t>   </a:t>
            </a:r>
          </a:p>
          <a:p>
            <a:pPr marL="45720" indent="0">
              <a:buNone/>
            </a:pPr>
            <a:endParaRPr lang="pl-PL" sz="2800" dirty="0" smtClean="0"/>
          </a:p>
          <a:p>
            <a:pPr marL="45720" indent="0">
              <a:buNone/>
            </a:pPr>
            <a:r>
              <a:rPr lang="pl-PL" sz="3000" dirty="0" smtClean="0"/>
              <a:t>  cząsteczkowy:  </a:t>
            </a:r>
          </a:p>
          <a:p>
            <a:pPr marL="45720" indent="0">
              <a:buNone/>
            </a:pPr>
            <a:r>
              <a:rPr lang="pl-PL" dirty="0" smtClean="0"/>
              <a:t>        </a:t>
            </a:r>
            <a:r>
              <a:rPr lang="pl-PL" sz="3000" dirty="0" smtClean="0"/>
              <a:t>Na</a:t>
            </a:r>
            <a:r>
              <a:rPr lang="pl-PL" sz="3000" baseline="-25000" dirty="0" smtClean="0"/>
              <a:t>2</a:t>
            </a:r>
            <a:r>
              <a:rPr lang="pl-PL" sz="3000" dirty="0" smtClean="0"/>
              <a:t>SO</a:t>
            </a:r>
            <a:r>
              <a:rPr lang="pl-PL" sz="3000" baseline="-25000" dirty="0" smtClean="0"/>
              <a:t>4</a:t>
            </a:r>
            <a:r>
              <a:rPr lang="pl-PL" sz="3000" dirty="0" smtClean="0"/>
              <a:t>  </a:t>
            </a:r>
            <a:r>
              <a:rPr lang="pl-PL" sz="3000" dirty="0"/>
              <a:t>+  Ca(OH)</a:t>
            </a:r>
            <a:r>
              <a:rPr lang="pl-PL" sz="3000" baseline="-25000" dirty="0"/>
              <a:t>2</a:t>
            </a:r>
            <a:r>
              <a:rPr lang="pl-PL" sz="3000" dirty="0"/>
              <a:t>  </a:t>
            </a:r>
            <a:r>
              <a:rPr lang="pl-PL" sz="3000" dirty="0">
                <a:sym typeface="Wingdings"/>
              </a:rPr>
              <a:t></a:t>
            </a:r>
            <a:r>
              <a:rPr lang="pl-PL" sz="3000" dirty="0"/>
              <a:t> CaSO</a:t>
            </a:r>
            <a:r>
              <a:rPr lang="pl-PL" sz="3000" baseline="-25000" dirty="0"/>
              <a:t>4</a:t>
            </a:r>
            <a:r>
              <a:rPr lang="pl-PL" sz="3000" dirty="0" smtClean="0">
                <a:sym typeface="Symbol"/>
              </a:rPr>
              <a:t> </a:t>
            </a:r>
            <a:r>
              <a:rPr lang="pl-PL" sz="3000" dirty="0"/>
              <a:t>+</a:t>
            </a:r>
            <a:r>
              <a:rPr lang="pl-PL" sz="3000" dirty="0" smtClean="0">
                <a:sym typeface="Symbol"/>
              </a:rPr>
              <a:t> </a:t>
            </a:r>
            <a:r>
              <a:rPr lang="pl-PL" sz="3000" dirty="0" smtClean="0"/>
              <a:t>2NaOH </a:t>
            </a:r>
            <a:r>
              <a:rPr lang="pl-PL" dirty="0"/>
              <a:t> </a:t>
            </a:r>
          </a:p>
          <a:p>
            <a:pPr marL="45720" indent="0">
              <a:buNone/>
            </a:pPr>
            <a:r>
              <a:rPr lang="pl-PL" dirty="0" smtClean="0"/>
              <a:t>   </a:t>
            </a:r>
          </a:p>
          <a:p>
            <a:pPr marL="45720" indent="0">
              <a:buNone/>
            </a:pPr>
            <a:r>
              <a:rPr lang="pl-PL" sz="3000" dirty="0" smtClean="0"/>
              <a:t>  jonowy: </a:t>
            </a:r>
          </a:p>
          <a:p>
            <a:pPr marL="45720" indent="0">
              <a:buNone/>
            </a:pPr>
            <a:r>
              <a:rPr lang="pl-PL" sz="3000" dirty="0" smtClean="0"/>
              <a:t>      2Na</a:t>
            </a:r>
            <a:r>
              <a:rPr lang="pl-PL" sz="3000" baseline="30000" dirty="0"/>
              <a:t>+</a:t>
            </a:r>
            <a:r>
              <a:rPr lang="pl-PL" sz="3000" dirty="0"/>
              <a:t> </a:t>
            </a:r>
            <a:r>
              <a:rPr lang="pl-PL" sz="3000" dirty="0" smtClean="0"/>
              <a:t>+ </a:t>
            </a:r>
            <a:r>
              <a:rPr lang="pl-PL" sz="3000" dirty="0"/>
              <a:t>SO</a:t>
            </a:r>
            <a:r>
              <a:rPr lang="pl-PL" sz="3000" baseline="-25000" dirty="0"/>
              <a:t>4</a:t>
            </a:r>
            <a:r>
              <a:rPr lang="pl-PL" sz="3000" baseline="30000" dirty="0"/>
              <a:t>2</a:t>
            </a:r>
            <a:r>
              <a:rPr lang="pl-PL" sz="3000" baseline="30000" dirty="0">
                <a:sym typeface="Symbol"/>
              </a:rPr>
              <a:t></a:t>
            </a:r>
            <a:r>
              <a:rPr lang="pl-PL" sz="3000" baseline="30000" dirty="0"/>
              <a:t> </a:t>
            </a:r>
            <a:r>
              <a:rPr lang="pl-PL" sz="3000" dirty="0" smtClean="0"/>
              <a:t>+ </a:t>
            </a:r>
            <a:r>
              <a:rPr lang="pl-PL" sz="3000" dirty="0"/>
              <a:t>Ca</a:t>
            </a:r>
            <a:r>
              <a:rPr lang="pl-PL" sz="3000" baseline="30000" dirty="0"/>
              <a:t>2+</a:t>
            </a:r>
            <a:r>
              <a:rPr lang="pl-PL" sz="3000" dirty="0"/>
              <a:t> </a:t>
            </a:r>
            <a:r>
              <a:rPr lang="pl-PL" sz="3000" dirty="0" smtClean="0"/>
              <a:t>+ 2OH</a:t>
            </a:r>
            <a:r>
              <a:rPr lang="pl-PL" sz="3000" dirty="0">
                <a:sym typeface="Symbol"/>
              </a:rPr>
              <a:t></a:t>
            </a:r>
            <a:r>
              <a:rPr lang="pl-PL" sz="3000" dirty="0"/>
              <a:t>  </a:t>
            </a:r>
            <a:r>
              <a:rPr lang="pl-PL" sz="3000" dirty="0" smtClean="0">
                <a:sym typeface="Wingdings"/>
              </a:rPr>
              <a:t></a:t>
            </a:r>
            <a:r>
              <a:rPr lang="pl-PL" sz="3000" dirty="0" smtClean="0"/>
              <a:t> </a:t>
            </a:r>
            <a:r>
              <a:rPr lang="pl-PL" sz="3000" dirty="0"/>
              <a:t>CaSO</a:t>
            </a:r>
            <a:r>
              <a:rPr lang="pl-PL" sz="3000" baseline="-25000" dirty="0"/>
              <a:t>4</a:t>
            </a:r>
            <a:r>
              <a:rPr lang="pl-PL" sz="3000" dirty="0">
                <a:sym typeface="Symbol"/>
              </a:rPr>
              <a:t></a:t>
            </a:r>
            <a:r>
              <a:rPr lang="pl-PL" sz="3000" dirty="0"/>
              <a:t>  +  2Na</a:t>
            </a:r>
            <a:r>
              <a:rPr lang="pl-PL" sz="3000" baseline="30000" dirty="0" smtClean="0"/>
              <a:t>+</a:t>
            </a:r>
            <a:r>
              <a:rPr lang="pl-PL" sz="3000" dirty="0" smtClean="0"/>
              <a:t>+ 2OH</a:t>
            </a:r>
            <a:endParaRPr lang="pl-PL" sz="3000" dirty="0"/>
          </a:p>
          <a:p>
            <a:pPr marL="45720" indent="0">
              <a:buNone/>
            </a:pPr>
            <a:r>
              <a:rPr lang="pl-PL" dirty="0" smtClean="0"/>
              <a:t>   </a:t>
            </a:r>
          </a:p>
          <a:p>
            <a:pPr marL="45720" indent="0">
              <a:buNone/>
            </a:pPr>
            <a:r>
              <a:rPr lang="pl-PL" sz="3000" dirty="0" smtClean="0"/>
              <a:t>  jonowy </a:t>
            </a:r>
            <a:r>
              <a:rPr lang="pl-PL" sz="3000" dirty="0"/>
              <a:t>skrócony: </a:t>
            </a:r>
            <a:endParaRPr lang="pl-PL" sz="3000" dirty="0" smtClean="0"/>
          </a:p>
          <a:p>
            <a:pPr marL="45720" indent="0">
              <a:buNone/>
            </a:pPr>
            <a:r>
              <a:rPr lang="pl-PL" sz="2800" dirty="0"/>
              <a:t> </a:t>
            </a:r>
            <a:r>
              <a:rPr lang="pl-PL" sz="2800" dirty="0" smtClean="0"/>
              <a:t>     </a:t>
            </a:r>
            <a:r>
              <a:rPr lang="pl-PL" sz="3000" dirty="0" smtClean="0"/>
              <a:t>Ca</a:t>
            </a:r>
            <a:r>
              <a:rPr lang="pl-PL" sz="3000" baseline="30000" dirty="0" smtClean="0"/>
              <a:t>2</a:t>
            </a:r>
            <a:r>
              <a:rPr lang="pl-PL" sz="3000" baseline="30000" dirty="0"/>
              <a:t>+</a:t>
            </a:r>
            <a:r>
              <a:rPr lang="pl-PL" sz="3000" dirty="0"/>
              <a:t>  +  SO</a:t>
            </a:r>
            <a:r>
              <a:rPr lang="pl-PL" sz="3000" baseline="-25000" dirty="0"/>
              <a:t>4</a:t>
            </a:r>
            <a:r>
              <a:rPr lang="pl-PL" sz="3000" baseline="30000" dirty="0"/>
              <a:t>2</a:t>
            </a:r>
            <a:r>
              <a:rPr lang="pl-PL" sz="3000" baseline="30000" dirty="0">
                <a:sym typeface="Symbol"/>
              </a:rPr>
              <a:t></a:t>
            </a:r>
            <a:r>
              <a:rPr lang="pl-PL" sz="3000" dirty="0"/>
              <a:t>  </a:t>
            </a:r>
            <a:r>
              <a:rPr lang="pl-PL" sz="3000" dirty="0">
                <a:sym typeface="Wingdings"/>
              </a:rPr>
              <a:t></a:t>
            </a:r>
            <a:r>
              <a:rPr lang="pl-PL" sz="3000" dirty="0"/>
              <a:t> CaSO</a:t>
            </a:r>
            <a:r>
              <a:rPr lang="pl-PL" sz="3000" baseline="-25000" dirty="0"/>
              <a:t>4</a:t>
            </a:r>
            <a:r>
              <a:rPr lang="pl-PL" sz="3000" dirty="0">
                <a:sym typeface="Symbol"/>
              </a:rPr>
              <a:t></a:t>
            </a:r>
            <a:r>
              <a:rPr lang="pl-PL" sz="3000" dirty="0"/>
              <a:t>        </a:t>
            </a:r>
          </a:p>
          <a:p>
            <a:pPr marL="45720" indent="0">
              <a:buNone/>
            </a:pP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8604448" y="0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931539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5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2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250"/>
                            </p:stCondLst>
                            <p:childTnLst>
                              <p:par>
                                <p:cTn id="4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25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25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1" y="260648"/>
            <a:ext cx="8970794" cy="659735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pl-PL" sz="2800" b="1" dirty="0">
                <a:solidFill>
                  <a:schemeClr val="accent3">
                    <a:lumMod val="50000"/>
                  </a:schemeClr>
                </a:solidFill>
              </a:rPr>
              <a:t>Reakcja: fosforanu V sodu z azotanem V wapnia. </a:t>
            </a:r>
          </a:p>
          <a:p>
            <a:pPr marL="45720" indent="0">
              <a:buNone/>
            </a:pPr>
            <a:r>
              <a:rPr lang="pl-PL" sz="2800" b="1" dirty="0">
                <a:solidFill>
                  <a:srgbClr val="FF0000"/>
                </a:solidFill>
              </a:rPr>
              <a:t>Obserwacja: stracił się biały kłaczkowaty osad.</a:t>
            </a:r>
          </a:p>
          <a:p>
            <a:pPr marL="45720" indent="0">
              <a:buNone/>
            </a:pPr>
            <a:r>
              <a:rPr lang="pl-PL" sz="2800" b="1" dirty="0" smtClean="0"/>
              <a:t>        Wniosek</a:t>
            </a:r>
            <a:r>
              <a:rPr lang="pl-PL" sz="2800" b="1" dirty="0"/>
              <a:t>: metoda  sól</a:t>
            </a:r>
            <a:r>
              <a:rPr lang="pl-PL" sz="2800" b="1" baseline="-25000" dirty="0"/>
              <a:t>1</a:t>
            </a:r>
            <a:r>
              <a:rPr lang="pl-PL" sz="2800" b="1" dirty="0"/>
              <a:t>  +  sól</a:t>
            </a:r>
            <a:r>
              <a:rPr lang="pl-PL" sz="2800" b="1" baseline="-25000" dirty="0"/>
              <a:t>2</a:t>
            </a:r>
            <a:r>
              <a:rPr lang="pl-PL" sz="2800" b="1" dirty="0"/>
              <a:t> </a:t>
            </a:r>
            <a:r>
              <a:rPr lang="pl-PL" sz="2800" b="1" dirty="0" smtClean="0">
                <a:sym typeface="Wingdings"/>
              </a:rPr>
              <a:t></a:t>
            </a:r>
            <a:endParaRPr lang="pl-PL" sz="2800" dirty="0" smtClean="0"/>
          </a:p>
          <a:p>
            <a:pPr marL="45720" indent="0">
              <a:buNone/>
            </a:pPr>
            <a:r>
              <a:rPr lang="pl-PL" sz="2800" dirty="0" smtClean="0"/>
              <a:t>     </a:t>
            </a:r>
          </a:p>
          <a:p>
            <a:pPr marL="45720" indent="0">
              <a:buNone/>
            </a:pPr>
            <a:r>
              <a:rPr lang="pl-PL" sz="2800" dirty="0" smtClean="0"/>
              <a:t>     cząsteczkowy:       </a:t>
            </a:r>
          </a:p>
          <a:p>
            <a:pPr marL="45720" indent="0">
              <a:buNone/>
            </a:pPr>
            <a:r>
              <a:rPr lang="pl-PL" sz="2800" dirty="0" smtClean="0"/>
              <a:t>2Na</a:t>
            </a:r>
            <a:r>
              <a:rPr lang="pl-PL" sz="2800" baseline="-25000" dirty="0" smtClean="0"/>
              <a:t>3</a:t>
            </a:r>
            <a:r>
              <a:rPr lang="pl-PL" sz="2800" dirty="0" smtClean="0"/>
              <a:t>PO</a:t>
            </a:r>
            <a:r>
              <a:rPr lang="pl-PL" sz="2800" baseline="-25000" dirty="0" smtClean="0"/>
              <a:t>4</a:t>
            </a:r>
            <a:r>
              <a:rPr lang="pl-PL" sz="2800" dirty="0" smtClean="0"/>
              <a:t>  </a:t>
            </a:r>
            <a:r>
              <a:rPr lang="pl-PL" sz="2800" dirty="0"/>
              <a:t>+  3Ca(NO</a:t>
            </a:r>
            <a:r>
              <a:rPr lang="pl-PL" sz="2800" baseline="-25000" dirty="0"/>
              <a:t>3</a:t>
            </a:r>
            <a:r>
              <a:rPr lang="pl-PL" sz="2800" dirty="0"/>
              <a:t>)</a:t>
            </a:r>
            <a:r>
              <a:rPr lang="pl-PL" sz="2800" baseline="-25000" dirty="0"/>
              <a:t>2</a:t>
            </a:r>
            <a:r>
              <a:rPr lang="pl-PL" sz="2800" dirty="0"/>
              <a:t>  </a:t>
            </a:r>
            <a:r>
              <a:rPr lang="pl-PL" sz="2800" dirty="0">
                <a:sym typeface="Wingdings"/>
              </a:rPr>
              <a:t></a:t>
            </a:r>
            <a:r>
              <a:rPr lang="pl-PL" sz="2800" dirty="0"/>
              <a:t>  Ca</a:t>
            </a:r>
            <a:r>
              <a:rPr lang="pl-PL" sz="2800" baseline="-25000" dirty="0"/>
              <a:t>3</a:t>
            </a:r>
            <a:r>
              <a:rPr lang="pl-PL" sz="2800" dirty="0"/>
              <a:t>(PO</a:t>
            </a:r>
            <a:r>
              <a:rPr lang="pl-PL" sz="2800" baseline="-25000" dirty="0"/>
              <a:t>4</a:t>
            </a:r>
            <a:r>
              <a:rPr lang="pl-PL" sz="2800" dirty="0"/>
              <a:t>)</a:t>
            </a:r>
            <a:r>
              <a:rPr lang="pl-PL" sz="2800" baseline="-25000" dirty="0"/>
              <a:t>2</a:t>
            </a:r>
            <a:r>
              <a:rPr lang="pl-PL" sz="2800" dirty="0">
                <a:sym typeface="Symbol"/>
              </a:rPr>
              <a:t></a:t>
            </a:r>
            <a:r>
              <a:rPr lang="pl-PL" sz="2800" dirty="0"/>
              <a:t>   +  6NaNO</a:t>
            </a:r>
            <a:r>
              <a:rPr lang="pl-PL" sz="2800" baseline="-25000" dirty="0"/>
              <a:t>3</a:t>
            </a:r>
            <a:endParaRPr lang="pl-PL" sz="2800" dirty="0"/>
          </a:p>
          <a:p>
            <a:pPr marL="45720" indent="0">
              <a:buNone/>
            </a:pPr>
            <a:r>
              <a:rPr lang="pl-PL" sz="2800" dirty="0"/>
              <a:t> </a:t>
            </a:r>
          </a:p>
          <a:p>
            <a:pPr marL="45720" indent="0">
              <a:buNone/>
            </a:pPr>
            <a:r>
              <a:rPr lang="pl-PL" sz="2800" dirty="0" smtClean="0"/>
              <a:t>     jonowy:  </a:t>
            </a:r>
          </a:p>
          <a:p>
            <a:pPr marL="45720" indent="0">
              <a:buNone/>
            </a:pPr>
            <a:r>
              <a:rPr lang="pl-PL" sz="2800" dirty="0" smtClean="0"/>
              <a:t>6Na</a:t>
            </a:r>
            <a:r>
              <a:rPr lang="pl-PL" sz="2800" baseline="30000" dirty="0" smtClean="0"/>
              <a:t>+</a:t>
            </a:r>
            <a:r>
              <a:rPr lang="pl-PL" sz="2800" dirty="0" smtClean="0"/>
              <a:t>+ </a:t>
            </a:r>
            <a:r>
              <a:rPr lang="pl-PL" sz="2800" dirty="0"/>
              <a:t>2PO</a:t>
            </a:r>
            <a:r>
              <a:rPr lang="pl-PL" sz="2800" baseline="-25000" dirty="0"/>
              <a:t>4</a:t>
            </a:r>
            <a:r>
              <a:rPr lang="pl-PL" sz="2800" baseline="30000" dirty="0"/>
              <a:t>3</a:t>
            </a:r>
            <a:r>
              <a:rPr lang="pl-PL" sz="2800" baseline="30000" dirty="0" smtClean="0">
                <a:sym typeface="Symbol"/>
              </a:rPr>
              <a:t></a:t>
            </a:r>
            <a:r>
              <a:rPr lang="pl-PL" sz="2800" dirty="0" smtClean="0"/>
              <a:t>+ 3Ca</a:t>
            </a:r>
            <a:r>
              <a:rPr lang="pl-PL" sz="2800" baseline="30000" dirty="0" smtClean="0"/>
              <a:t>2+</a:t>
            </a:r>
            <a:r>
              <a:rPr lang="pl-PL" sz="2800" dirty="0" smtClean="0"/>
              <a:t>+ 6NO</a:t>
            </a:r>
            <a:r>
              <a:rPr lang="pl-PL" sz="2800" baseline="-25000" dirty="0" smtClean="0"/>
              <a:t>3</a:t>
            </a:r>
            <a:r>
              <a:rPr lang="pl-PL" sz="2800" baseline="30000" dirty="0">
                <a:sym typeface="Symbol"/>
              </a:rPr>
              <a:t></a:t>
            </a:r>
            <a:r>
              <a:rPr lang="pl-PL" sz="2800" dirty="0"/>
              <a:t> </a:t>
            </a:r>
            <a:r>
              <a:rPr lang="pl-PL" sz="2800" dirty="0" smtClean="0">
                <a:sym typeface="Wingdings"/>
              </a:rPr>
              <a:t></a:t>
            </a:r>
            <a:r>
              <a:rPr lang="pl-PL" sz="2800" dirty="0" smtClean="0"/>
              <a:t>Ca</a:t>
            </a:r>
            <a:r>
              <a:rPr lang="pl-PL" sz="2800" baseline="-25000" dirty="0" smtClean="0"/>
              <a:t>3</a:t>
            </a:r>
            <a:r>
              <a:rPr lang="pl-PL" sz="2800" dirty="0" smtClean="0"/>
              <a:t>(PO</a:t>
            </a:r>
            <a:r>
              <a:rPr lang="pl-PL" sz="2800" baseline="-25000" dirty="0" smtClean="0"/>
              <a:t>4</a:t>
            </a:r>
            <a:r>
              <a:rPr lang="pl-PL" sz="2800" dirty="0" smtClean="0"/>
              <a:t>)</a:t>
            </a:r>
            <a:r>
              <a:rPr lang="pl-PL" sz="2800" baseline="-25000" dirty="0" smtClean="0"/>
              <a:t>2</a:t>
            </a:r>
            <a:r>
              <a:rPr lang="pl-PL" sz="2800" dirty="0" smtClean="0">
                <a:sym typeface="Symbol"/>
              </a:rPr>
              <a:t></a:t>
            </a:r>
            <a:r>
              <a:rPr lang="pl-PL" sz="2800" dirty="0" smtClean="0"/>
              <a:t>+ 6Na</a:t>
            </a:r>
            <a:r>
              <a:rPr lang="pl-PL" sz="2800" baseline="30000" dirty="0" smtClean="0"/>
              <a:t>+</a:t>
            </a:r>
            <a:r>
              <a:rPr lang="pl-PL" sz="2800" dirty="0" smtClean="0"/>
              <a:t>+ 6NO</a:t>
            </a:r>
            <a:r>
              <a:rPr lang="pl-PL" sz="2800" baseline="-25000" dirty="0" smtClean="0"/>
              <a:t>3</a:t>
            </a:r>
            <a:r>
              <a:rPr lang="pl-PL" sz="2800" baseline="30000" dirty="0" smtClean="0">
                <a:sym typeface="Symbol"/>
              </a:rPr>
              <a:t></a:t>
            </a:r>
            <a:endParaRPr lang="pl-PL" sz="2800" dirty="0"/>
          </a:p>
          <a:p>
            <a:pPr marL="45720" indent="0">
              <a:buNone/>
            </a:pPr>
            <a:r>
              <a:rPr lang="pl-PL" sz="2800" dirty="0"/>
              <a:t> </a:t>
            </a:r>
          </a:p>
          <a:p>
            <a:pPr marL="45720" indent="0">
              <a:buNone/>
            </a:pPr>
            <a:r>
              <a:rPr lang="pl-PL" sz="2800" dirty="0" smtClean="0"/>
              <a:t>     jonowy </a:t>
            </a:r>
            <a:r>
              <a:rPr lang="pl-PL" sz="2800" dirty="0"/>
              <a:t>skrócony:  </a:t>
            </a:r>
            <a:r>
              <a:rPr lang="pl-PL" sz="2800" dirty="0" smtClean="0"/>
              <a:t>3Ca</a:t>
            </a:r>
            <a:r>
              <a:rPr lang="pl-PL" sz="2800" baseline="30000" dirty="0" smtClean="0"/>
              <a:t>2+</a:t>
            </a:r>
            <a:r>
              <a:rPr lang="pl-PL" sz="2800" dirty="0" smtClean="0"/>
              <a:t>  +  2PO</a:t>
            </a:r>
            <a:r>
              <a:rPr lang="pl-PL" sz="2800" baseline="-25000" dirty="0" smtClean="0"/>
              <a:t>4</a:t>
            </a:r>
            <a:r>
              <a:rPr lang="pl-PL" sz="2800" baseline="30000" dirty="0" smtClean="0"/>
              <a:t>3</a:t>
            </a:r>
            <a:r>
              <a:rPr lang="pl-PL" sz="2800" baseline="30000" dirty="0" smtClean="0">
                <a:sym typeface="Symbol"/>
              </a:rPr>
              <a:t></a:t>
            </a:r>
            <a:r>
              <a:rPr lang="pl-PL" sz="2800" dirty="0" smtClean="0"/>
              <a:t>  </a:t>
            </a:r>
            <a:r>
              <a:rPr lang="pl-PL" sz="2800" dirty="0" smtClean="0">
                <a:sym typeface="Wingdings"/>
              </a:rPr>
              <a:t></a:t>
            </a:r>
            <a:r>
              <a:rPr lang="pl-PL" sz="2800" dirty="0" smtClean="0"/>
              <a:t>  Ca</a:t>
            </a:r>
            <a:r>
              <a:rPr lang="pl-PL" sz="2800" baseline="-25000" dirty="0" smtClean="0"/>
              <a:t>3</a:t>
            </a:r>
            <a:r>
              <a:rPr lang="pl-PL" sz="2800" dirty="0" smtClean="0"/>
              <a:t>(PO</a:t>
            </a:r>
            <a:r>
              <a:rPr lang="pl-PL" sz="2800" baseline="-25000" dirty="0" smtClean="0"/>
              <a:t>4</a:t>
            </a:r>
            <a:r>
              <a:rPr lang="pl-PL" sz="2800" dirty="0" smtClean="0"/>
              <a:t>)</a:t>
            </a:r>
            <a:r>
              <a:rPr lang="pl-PL" sz="2800" baseline="-25000" dirty="0" smtClean="0"/>
              <a:t>2</a:t>
            </a:r>
            <a:r>
              <a:rPr lang="pl-PL" sz="2800" dirty="0" smtClean="0">
                <a:sym typeface="Symbol"/>
              </a:rPr>
              <a:t></a:t>
            </a:r>
            <a:r>
              <a:rPr lang="pl-PL" sz="2800" dirty="0" smtClean="0"/>
              <a:t>  </a:t>
            </a:r>
            <a:endParaRPr lang="pl-PL" sz="28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8604448" y="0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7599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50"/>
                            </p:stCondLst>
                            <p:childTnLst>
                              <p:par>
                                <p:cTn id="3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25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0" y="188640"/>
            <a:ext cx="9144000" cy="648072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endParaRPr lang="pl-PL" dirty="0" smtClean="0"/>
          </a:p>
          <a:p>
            <a:pPr marL="45720" indent="0">
              <a:buNone/>
            </a:pPr>
            <a:r>
              <a:rPr lang="pl-PL" sz="3000" b="1" dirty="0" smtClean="0">
                <a:solidFill>
                  <a:schemeClr val="accent3">
                    <a:lumMod val="50000"/>
                  </a:schemeClr>
                </a:solidFill>
              </a:rPr>
              <a:t>Reakcja </a:t>
            </a:r>
            <a:r>
              <a:rPr lang="pl-PL" sz="3000" b="1" dirty="0">
                <a:solidFill>
                  <a:schemeClr val="accent3">
                    <a:lumMod val="50000"/>
                  </a:schemeClr>
                </a:solidFill>
              </a:rPr>
              <a:t>: azotanu V ołowiu II i jodku potasu.</a:t>
            </a:r>
          </a:p>
          <a:p>
            <a:pPr marL="45720" indent="0">
              <a:buNone/>
            </a:pPr>
            <a:r>
              <a:rPr lang="pl-PL" sz="3000" b="1" dirty="0" smtClean="0">
                <a:solidFill>
                  <a:srgbClr val="FF0000"/>
                </a:solidFill>
              </a:rPr>
              <a:t>Obserwacja</a:t>
            </a:r>
            <a:r>
              <a:rPr lang="pl-PL" sz="3000" b="1" dirty="0">
                <a:solidFill>
                  <a:srgbClr val="FF0000"/>
                </a:solidFill>
              </a:rPr>
              <a:t>:  strącił się żółty </a:t>
            </a:r>
            <a:r>
              <a:rPr lang="pl-PL" sz="3000" b="1" dirty="0" smtClean="0">
                <a:solidFill>
                  <a:srgbClr val="FF0000"/>
                </a:solidFill>
              </a:rPr>
              <a:t>osad.</a:t>
            </a:r>
            <a:endParaRPr lang="pl-PL" sz="3000" b="1" dirty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pl-PL" sz="3000" dirty="0" smtClean="0"/>
              <a:t>       </a:t>
            </a:r>
            <a:r>
              <a:rPr lang="pl-PL" sz="3000" b="1" dirty="0" smtClean="0"/>
              <a:t>Wniosek</a:t>
            </a:r>
            <a:r>
              <a:rPr lang="pl-PL" sz="3000" b="1" dirty="0"/>
              <a:t>:  metoda   sól</a:t>
            </a:r>
            <a:r>
              <a:rPr lang="pl-PL" sz="3000" b="1" baseline="-25000" dirty="0"/>
              <a:t>1</a:t>
            </a:r>
            <a:r>
              <a:rPr lang="pl-PL" sz="3000" b="1" dirty="0"/>
              <a:t>  +  sól</a:t>
            </a:r>
            <a:r>
              <a:rPr lang="pl-PL" sz="3000" b="1" baseline="-25000" dirty="0"/>
              <a:t>2</a:t>
            </a:r>
            <a:r>
              <a:rPr lang="pl-PL" sz="3000" b="1" dirty="0"/>
              <a:t> </a:t>
            </a:r>
            <a:r>
              <a:rPr lang="pl-PL" sz="3000" b="1" dirty="0" smtClean="0">
                <a:sym typeface="Wingdings"/>
              </a:rPr>
              <a:t></a:t>
            </a:r>
            <a:endParaRPr lang="pl-PL" sz="3000" b="1" dirty="0">
              <a:sym typeface="Wingdings"/>
            </a:endParaRPr>
          </a:p>
          <a:p>
            <a:pPr marL="45720" indent="0">
              <a:buNone/>
            </a:pPr>
            <a:endParaRPr lang="pl-PL" sz="3000" dirty="0">
              <a:sym typeface="Wingdings"/>
            </a:endParaRPr>
          </a:p>
          <a:p>
            <a:pPr marL="45720" indent="0">
              <a:buNone/>
            </a:pPr>
            <a:r>
              <a:rPr lang="pl-PL" sz="3000" dirty="0" smtClean="0"/>
              <a:t>cząsteczkowy: </a:t>
            </a:r>
          </a:p>
          <a:p>
            <a:pPr marL="45720" indent="0">
              <a:buNone/>
            </a:pPr>
            <a:r>
              <a:rPr lang="pl-PL" sz="3000" dirty="0"/>
              <a:t> </a:t>
            </a:r>
            <a:r>
              <a:rPr lang="pl-PL" sz="3000" dirty="0" smtClean="0"/>
              <a:t>    Pb(NO</a:t>
            </a:r>
            <a:r>
              <a:rPr lang="pl-PL" sz="3000" baseline="-25000" dirty="0" smtClean="0"/>
              <a:t>3</a:t>
            </a:r>
            <a:r>
              <a:rPr lang="pl-PL" sz="3000" dirty="0" smtClean="0"/>
              <a:t>)</a:t>
            </a:r>
            <a:r>
              <a:rPr lang="pl-PL" sz="3000" baseline="-25000" dirty="0" smtClean="0"/>
              <a:t>2</a:t>
            </a:r>
            <a:r>
              <a:rPr lang="pl-PL" sz="3000" dirty="0" smtClean="0"/>
              <a:t>  </a:t>
            </a:r>
            <a:r>
              <a:rPr lang="pl-PL" sz="3000" dirty="0"/>
              <a:t>+  2KJ  </a:t>
            </a:r>
            <a:r>
              <a:rPr lang="pl-PL" sz="3000" dirty="0">
                <a:sym typeface="Wingdings"/>
              </a:rPr>
              <a:t></a:t>
            </a:r>
            <a:r>
              <a:rPr lang="pl-PL" sz="3000" dirty="0"/>
              <a:t>  PbJ</a:t>
            </a:r>
            <a:r>
              <a:rPr lang="pl-PL" sz="3000" baseline="-25000" dirty="0"/>
              <a:t>2</a:t>
            </a:r>
            <a:r>
              <a:rPr lang="pl-PL" sz="3000" dirty="0">
                <a:sym typeface="Symbol"/>
              </a:rPr>
              <a:t></a:t>
            </a:r>
            <a:r>
              <a:rPr lang="pl-PL" sz="3000" dirty="0"/>
              <a:t>  + 2 KNO</a:t>
            </a:r>
            <a:r>
              <a:rPr lang="pl-PL" sz="3000" baseline="-25000" dirty="0"/>
              <a:t>3</a:t>
            </a:r>
            <a:endParaRPr lang="pl-PL" sz="3000" dirty="0"/>
          </a:p>
          <a:p>
            <a:pPr marL="45720" indent="0">
              <a:buNone/>
            </a:pPr>
            <a:endParaRPr lang="pl-PL" sz="3000" dirty="0"/>
          </a:p>
          <a:p>
            <a:pPr marL="45720" indent="0">
              <a:buNone/>
            </a:pPr>
            <a:r>
              <a:rPr lang="pl-PL" sz="3000" dirty="0" smtClean="0"/>
              <a:t>jonowy: </a:t>
            </a:r>
          </a:p>
          <a:p>
            <a:pPr marL="45720" indent="0">
              <a:buNone/>
            </a:pPr>
            <a:r>
              <a:rPr lang="pl-PL" sz="3000" dirty="0" smtClean="0"/>
              <a:t> </a:t>
            </a:r>
            <a:r>
              <a:rPr lang="pl-PL" sz="3000" dirty="0"/>
              <a:t>Pb</a:t>
            </a:r>
            <a:r>
              <a:rPr lang="pl-PL" sz="3000" baseline="30000" dirty="0"/>
              <a:t>2+</a:t>
            </a:r>
            <a:r>
              <a:rPr lang="pl-PL" sz="3000" dirty="0"/>
              <a:t>  +  2NO</a:t>
            </a:r>
            <a:r>
              <a:rPr lang="pl-PL" sz="3000" baseline="-25000" dirty="0"/>
              <a:t>3</a:t>
            </a:r>
            <a:r>
              <a:rPr lang="pl-PL" sz="3000" baseline="30000" dirty="0">
                <a:sym typeface="Symbol"/>
              </a:rPr>
              <a:t></a:t>
            </a:r>
            <a:r>
              <a:rPr lang="pl-PL" sz="3000" dirty="0"/>
              <a:t>  +  2K</a:t>
            </a:r>
            <a:r>
              <a:rPr lang="pl-PL" sz="3000" baseline="30000" dirty="0"/>
              <a:t>+</a:t>
            </a:r>
            <a:r>
              <a:rPr lang="pl-PL" sz="3000" dirty="0"/>
              <a:t>  +2 J</a:t>
            </a:r>
            <a:r>
              <a:rPr lang="pl-PL" sz="3000" baseline="30000" dirty="0">
                <a:sym typeface="Symbol"/>
              </a:rPr>
              <a:t></a:t>
            </a:r>
            <a:r>
              <a:rPr lang="pl-PL" sz="3000" dirty="0"/>
              <a:t>  </a:t>
            </a:r>
            <a:r>
              <a:rPr lang="pl-PL" sz="3000" dirty="0">
                <a:sym typeface="Wingdings"/>
              </a:rPr>
              <a:t></a:t>
            </a:r>
            <a:r>
              <a:rPr lang="pl-PL" sz="3000" dirty="0"/>
              <a:t>  PbJ</a:t>
            </a:r>
            <a:r>
              <a:rPr lang="pl-PL" sz="3000" baseline="-25000" dirty="0"/>
              <a:t>2 </a:t>
            </a:r>
            <a:r>
              <a:rPr lang="pl-PL" sz="3000" dirty="0">
                <a:sym typeface="Symbol"/>
              </a:rPr>
              <a:t></a:t>
            </a:r>
            <a:r>
              <a:rPr lang="pl-PL" sz="3000" dirty="0"/>
              <a:t>  + 2 K</a:t>
            </a:r>
            <a:r>
              <a:rPr lang="pl-PL" sz="3000" baseline="30000" dirty="0"/>
              <a:t>+</a:t>
            </a:r>
            <a:r>
              <a:rPr lang="pl-PL" sz="3000" dirty="0"/>
              <a:t>  + </a:t>
            </a:r>
            <a:r>
              <a:rPr lang="pl-PL" sz="3000" dirty="0" smtClean="0"/>
              <a:t> 2 </a:t>
            </a:r>
            <a:r>
              <a:rPr lang="pl-PL" sz="3000" dirty="0"/>
              <a:t>NO</a:t>
            </a:r>
            <a:r>
              <a:rPr lang="pl-PL" sz="3000" baseline="-25000" dirty="0"/>
              <a:t>3</a:t>
            </a:r>
            <a:r>
              <a:rPr lang="pl-PL" sz="3000" baseline="30000" dirty="0">
                <a:sym typeface="Symbol"/>
              </a:rPr>
              <a:t></a:t>
            </a:r>
            <a:endParaRPr lang="pl-PL" sz="3000" dirty="0"/>
          </a:p>
          <a:p>
            <a:pPr marL="45720" indent="0">
              <a:buNone/>
            </a:pPr>
            <a:r>
              <a:rPr lang="pl-PL" sz="3000" dirty="0"/>
              <a:t> </a:t>
            </a:r>
          </a:p>
          <a:p>
            <a:pPr marL="45720" indent="0">
              <a:buNone/>
            </a:pPr>
            <a:r>
              <a:rPr lang="pl-PL" sz="3000" dirty="0"/>
              <a:t>jonowy skrócony:  </a:t>
            </a:r>
            <a:endParaRPr lang="pl-PL" sz="3000" dirty="0" smtClean="0"/>
          </a:p>
          <a:p>
            <a:pPr marL="45720" indent="0">
              <a:buNone/>
            </a:pPr>
            <a:r>
              <a:rPr lang="pl-PL" sz="3000" dirty="0" smtClean="0"/>
              <a:t>     Pb</a:t>
            </a:r>
            <a:r>
              <a:rPr lang="pl-PL" sz="3000" baseline="30000" dirty="0" smtClean="0"/>
              <a:t>2</a:t>
            </a:r>
            <a:r>
              <a:rPr lang="pl-PL" sz="3000" baseline="30000" dirty="0"/>
              <a:t>+</a:t>
            </a:r>
            <a:r>
              <a:rPr lang="pl-PL" sz="3000" dirty="0"/>
              <a:t>  +  2 J</a:t>
            </a:r>
            <a:r>
              <a:rPr lang="pl-PL" sz="3000" baseline="30000" dirty="0">
                <a:sym typeface="Symbol"/>
              </a:rPr>
              <a:t></a:t>
            </a:r>
            <a:r>
              <a:rPr lang="pl-PL" sz="3000" dirty="0"/>
              <a:t>  </a:t>
            </a:r>
            <a:r>
              <a:rPr lang="pl-PL" sz="3000" dirty="0">
                <a:sym typeface="Wingdings"/>
              </a:rPr>
              <a:t></a:t>
            </a:r>
            <a:r>
              <a:rPr lang="pl-PL" sz="3000" dirty="0"/>
              <a:t>  PbJ</a:t>
            </a:r>
            <a:r>
              <a:rPr lang="pl-PL" sz="3000" baseline="-25000" dirty="0"/>
              <a:t>2</a:t>
            </a:r>
            <a:r>
              <a:rPr lang="pl-PL" sz="3000" dirty="0"/>
              <a:t> </a:t>
            </a:r>
            <a:r>
              <a:rPr lang="pl-PL" sz="3000" dirty="0">
                <a:sym typeface="Symbol"/>
              </a:rPr>
              <a:t></a:t>
            </a:r>
            <a:r>
              <a:rPr lang="pl-PL" sz="3000" dirty="0"/>
              <a:t> </a:t>
            </a:r>
          </a:p>
          <a:p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8604448" y="0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116072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50"/>
                            </p:stCondLst>
                            <p:childTnLst>
                              <p:par>
                                <p:cTn id="3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25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25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2500">
              <a:srgbClr val="8AB50A"/>
            </a:gs>
            <a:gs pos="25000">
              <a:srgbClr val="FFFF00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476672"/>
            <a:ext cx="8352928" cy="2088232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pl-PL" sz="3600" dirty="0" smtClean="0"/>
              <a:t>Mając </a:t>
            </a:r>
            <a:r>
              <a:rPr lang="pl-PL" sz="3600" dirty="0"/>
              <a:t>do dyspozycji tabelę rozpuszczalności i roztwory </a:t>
            </a:r>
            <a:r>
              <a:rPr lang="pl-PL" sz="3600" dirty="0" smtClean="0"/>
              <a:t>soli, kliknij pary, w których strąci się osad.</a:t>
            </a:r>
            <a:endParaRPr lang="pl-PL" sz="36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755576" y="27809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5" name="pole tekstowe 4">
            <a:hlinkClick r:id="" action="ppaction://noaction">
              <a:snd r:embed="rId2" name="applause.wav"/>
            </a:hlinkClick>
          </p:cNvPr>
          <p:cNvSpPr txBox="1"/>
          <p:nvPr/>
        </p:nvSpPr>
        <p:spPr>
          <a:xfrm>
            <a:off x="755576" y="2780928"/>
            <a:ext cx="36004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3600" dirty="0" smtClean="0"/>
              <a:t>CuSO</a:t>
            </a:r>
            <a:r>
              <a:rPr lang="pl-PL" sz="3600" baseline="-25000" dirty="0" smtClean="0"/>
              <a:t>4</a:t>
            </a:r>
            <a:r>
              <a:rPr lang="pl-PL" sz="3600" dirty="0" smtClean="0"/>
              <a:t> + </a:t>
            </a:r>
            <a:r>
              <a:rPr lang="pl-PL" sz="3600" dirty="0"/>
              <a:t>AgNO</a:t>
            </a:r>
            <a:r>
              <a:rPr lang="pl-PL" sz="3600" baseline="-25000" dirty="0"/>
              <a:t>3</a:t>
            </a:r>
            <a:endParaRPr lang="pl-PL" sz="3600" dirty="0"/>
          </a:p>
        </p:txBody>
      </p:sp>
      <p:sp>
        <p:nvSpPr>
          <p:cNvPr id="6" name="pole tekstowe 5">
            <a:hlinkClick r:id="" action="ppaction://noaction">
              <a:snd r:embed="rId2" name="applause.wav"/>
            </a:hlinkClick>
          </p:cNvPr>
          <p:cNvSpPr txBox="1"/>
          <p:nvPr/>
        </p:nvSpPr>
        <p:spPr>
          <a:xfrm>
            <a:off x="4788024" y="5805263"/>
            <a:ext cx="36004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3600" dirty="0" smtClean="0"/>
              <a:t>CuSO</a:t>
            </a:r>
            <a:r>
              <a:rPr lang="pl-PL" sz="3600" baseline="-25000" dirty="0" smtClean="0"/>
              <a:t>4</a:t>
            </a:r>
            <a:r>
              <a:rPr lang="pl-PL" sz="3600" dirty="0" smtClean="0"/>
              <a:t> + </a:t>
            </a:r>
            <a:r>
              <a:rPr lang="pl-PL" sz="3600" dirty="0"/>
              <a:t>K</a:t>
            </a:r>
            <a:r>
              <a:rPr lang="pl-PL" sz="3600" baseline="-25000" dirty="0"/>
              <a:t>2</a:t>
            </a:r>
            <a:r>
              <a:rPr lang="pl-PL" sz="3600" dirty="0"/>
              <a:t>CO</a:t>
            </a:r>
            <a:r>
              <a:rPr lang="pl-PL" sz="3600" baseline="-25000" dirty="0"/>
              <a:t>3</a:t>
            </a:r>
            <a:endParaRPr lang="pl-PL" sz="3600" dirty="0"/>
          </a:p>
        </p:txBody>
      </p:sp>
      <p:sp>
        <p:nvSpPr>
          <p:cNvPr id="7" name="pole tekstowe 6">
            <a:hlinkClick r:id="" action="ppaction://noaction">
              <a:snd r:embed="rId3" name="explode.wav"/>
            </a:hlinkClick>
          </p:cNvPr>
          <p:cNvSpPr txBox="1"/>
          <p:nvPr/>
        </p:nvSpPr>
        <p:spPr>
          <a:xfrm>
            <a:off x="4788024" y="2780928"/>
            <a:ext cx="36004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" indent="0" algn="ctr">
              <a:buNone/>
            </a:pPr>
            <a:r>
              <a:rPr lang="pl-PL" sz="3600" dirty="0" smtClean="0"/>
              <a:t>AgNO</a:t>
            </a:r>
            <a:r>
              <a:rPr lang="pl-PL" sz="3600" baseline="-25000" dirty="0" smtClean="0"/>
              <a:t>3</a:t>
            </a:r>
            <a:r>
              <a:rPr lang="pl-PL" sz="3600" dirty="0" smtClean="0"/>
              <a:t>+Pb(NO</a:t>
            </a:r>
            <a:r>
              <a:rPr lang="pl-PL" sz="3600" baseline="-25000" dirty="0" smtClean="0"/>
              <a:t>3</a:t>
            </a:r>
            <a:r>
              <a:rPr lang="pl-PL" sz="3600" dirty="0" smtClean="0"/>
              <a:t>)</a:t>
            </a:r>
            <a:r>
              <a:rPr lang="pl-PL" sz="3600" baseline="-25000" dirty="0" smtClean="0"/>
              <a:t>2</a:t>
            </a:r>
            <a:r>
              <a:rPr lang="pl-PL" sz="3600" dirty="0" smtClean="0"/>
              <a:t> </a:t>
            </a:r>
            <a:endParaRPr lang="pl-PL" sz="3600" dirty="0"/>
          </a:p>
        </p:txBody>
      </p:sp>
      <p:sp>
        <p:nvSpPr>
          <p:cNvPr id="8" name="pole tekstowe 7">
            <a:hlinkClick r:id="" action="ppaction://noaction">
              <a:snd r:embed="rId2" name="applause.wav"/>
            </a:hlinkClick>
          </p:cNvPr>
          <p:cNvSpPr txBox="1"/>
          <p:nvPr/>
        </p:nvSpPr>
        <p:spPr>
          <a:xfrm>
            <a:off x="4788024" y="3789040"/>
            <a:ext cx="36004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" indent="0" algn="ctr">
              <a:buNone/>
            </a:pPr>
            <a:r>
              <a:rPr lang="pl-PL" sz="3600" dirty="0" smtClean="0"/>
              <a:t>Pb(NO</a:t>
            </a:r>
            <a:r>
              <a:rPr lang="pl-PL" sz="3600" baseline="-25000" dirty="0" smtClean="0"/>
              <a:t>3</a:t>
            </a:r>
            <a:r>
              <a:rPr lang="pl-PL" sz="3600" dirty="0" smtClean="0"/>
              <a:t>)</a:t>
            </a:r>
            <a:r>
              <a:rPr lang="pl-PL" sz="3600" baseline="-25000" dirty="0" smtClean="0"/>
              <a:t>2</a:t>
            </a:r>
            <a:r>
              <a:rPr lang="pl-PL" sz="3600" dirty="0" smtClean="0"/>
              <a:t> + </a:t>
            </a:r>
            <a:r>
              <a:rPr lang="pl-PL" sz="3600" dirty="0"/>
              <a:t>Na</a:t>
            </a:r>
            <a:r>
              <a:rPr lang="pl-PL" sz="3600" baseline="-25000" dirty="0"/>
              <a:t>2</a:t>
            </a:r>
            <a:r>
              <a:rPr lang="pl-PL" sz="3600" dirty="0"/>
              <a:t>S</a:t>
            </a:r>
          </a:p>
        </p:txBody>
      </p:sp>
      <p:sp>
        <p:nvSpPr>
          <p:cNvPr id="9" name="pole tekstowe 8">
            <a:hlinkClick r:id="" action="ppaction://noaction">
              <a:snd r:embed="rId3" name="explode.wav"/>
            </a:hlinkClick>
          </p:cNvPr>
          <p:cNvSpPr txBox="1"/>
          <p:nvPr/>
        </p:nvSpPr>
        <p:spPr>
          <a:xfrm>
            <a:off x="4788024" y="4797152"/>
            <a:ext cx="36004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" algn="ctr"/>
            <a:r>
              <a:rPr lang="pl-PL" sz="3600" dirty="0" smtClean="0"/>
              <a:t>Na</a:t>
            </a:r>
            <a:r>
              <a:rPr lang="pl-PL" sz="3600" baseline="-25000" dirty="0" smtClean="0"/>
              <a:t>2</a:t>
            </a:r>
            <a:r>
              <a:rPr lang="pl-PL" sz="3600" dirty="0" smtClean="0"/>
              <a:t>S + K</a:t>
            </a:r>
            <a:r>
              <a:rPr lang="pl-PL" sz="3600" baseline="-25000" dirty="0" smtClean="0"/>
              <a:t>2</a:t>
            </a:r>
            <a:r>
              <a:rPr lang="pl-PL" sz="3600" dirty="0" smtClean="0"/>
              <a:t>CO</a:t>
            </a:r>
            <a:r>
              <a:rPr lang="pl-PL" sz="3600" baseline="-25000" dirty="0" smtClean="0"/>
              <a:t>3</a:t>
            </a:r>
            <a:endParaRPr lang="pl-PL" sz="3600" dirty="0"/>
          </a:p>
        </p:txBody>
      </p:sp>
      <p:sp>
        <p:nvSpPr>
          <p:cNvPr id="10" name="pole tekstowe 9">
            <a:hlinkClick r:id="" action="ppaction://noaction">
              <a:snd r:embed="rId2" name="applause.wav"/>
            </a:hlinkClick>
          </p:cNvPr>
          <p:cNvSpPr txBox="1"/>
          <p:nvPr/>
        </p:nvSpPr>
        <p:spPr>
          <a:xfrm>
            <a:off x="755576" y="4797152"/>
            <a:ext cx="36004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3600" dirty="0" smtClean="0"/>
              <a:t>AgNO</a:t>
            </a:r>
            <a:r>
              <a:rPr lang="pl-PL" sz="3600" baseline="-25000" dirty="0" smtClean="0"/>
              <a:t>3</a:t>
            </a:r>
            <a:r>
              <a:rPr lang="pl-PL" sz="3600" dirty="0" smtClean="0"/>
              <a:t> + </a:t>
            </a:r>
            <a:r>
              <a:rPr lang="pl-PL" sz="3600" dirty="0" err="1"/>
              <a:t>NaCl</a:t>
            </a:r>
            <a:endParaRPr lang="pl-PL" sz="3600" dirty="0"/>
          </a:p>
        </p:txBody>
      </p:sp>
      <p:sp>
        <p:nvSpPr>
          <p:cNvPr id="11" name="pole tekstowe 10">
            <a:hlinkClick r:id="" action="ppaction://noaction">
              <a:snd r:embed="rId3" name="explode.wav"/>
            </a:hlinkClick>
          </p:cNvPr>
          <p:cNvSpPr txBox="1"/>
          <p:nvPr/>
        </p:nvSpPr>
        <p:spPr>
          <a:xfrm>
            <a:off x="758602" y="3789039"/>
            <a:ext cx="36004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" algn="ctr"/>
            <a:r>
              <a:rPr lang="pl-PL" sz="3600" dirty="0" err="1" smtClean="0"/>
              <a:t>NaCl</a:t>
            </a:r>
            <a:r>
              <a:rPr lang="pl-PL" sz="3600" dirty="0" smtClean="0"/>
              <a:t> + K</a:t>
            </a:r>
            <a:r>
              <a:rPr lang="pl-PL" sz="3600" baseline="-25000" dirty="0" smtClean="0"/>
              <a:t>2</a:t>
            </a:r>
            <a:r>
              <a:rPr lang="pl-PL" sz="3600" dirty="0" smtClean="0"/>
              <a:t>CO</a:t>
            </a:r>
            <a:r>
              <a:rPr lang="pl-PL" sz="3600" baseline="-25000" dirty="0" smtClean="0"/>
              <a:t>3</a:t>
            </a:r>
            <a:endParaRPr lang="pl-PL" sz="3600" dirty="0"/>
          </a:p>
        </p:txBody>
      </p:sp>
      <p:sp>
        <p:nvSpPr>
          <p:cNvPr id="12" name="pole tekstowe 11">
            <a:hlinkClick r:id="" action="ppaction://noaction">
              <a:snd r:embed="rId2" name="applause.wav"/>
            </a:hlinkClick>
          </p:cNvPr>
          <p:cNvSpPr txBox="1"/>
          <p:nvPr/>
        </p:nvSpPr>
        <p:spPr>
          <a:xfrm>
            <a:off x="755576" y="5805264"/>
            <a:ext cx="36004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3600" dirty="0" smtClean="0"/>
              <a:t>Na</a:t>
            </a:r>
            <a:r>
              <a:rPr lang="pl-PL" sz="3600" baseline="-25000" dirty="0" smtClean="0"/>
              <a:t>2</a:t>
            </a:r>
            <a:r>
              <a:rPr lang="pl-PL" sz="3600" dirty="0" smtClean="0"/>
              <a:t>S + </a:t>
            </a:r>
            <a:r>
              <a:rPr lang="pl-PL" sz="3600" dirty="0"/>
              <a:t>AgNO</a:t>
            </a:r>
            <a:r>
              <a:rPr lang="pl-PL" sz="3600" baseline="-25000" dirty="0"/>
              <a:t>3</a:t>
            </a:r>
            <a:endParaRPr lang="pl-PL" sz="3600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8604448" y="0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6</a:t>
            </a:r>
          </a:p>
        </p:txBody>
      </p:sp>
      <p:sp>
        <p:nvSpPr>
          <p:cNvPr id="2" name="Krzyż 1"/>
          <p:cNvSpPr/>
          <p:nvPr/>
        </p:nvSpPr>
        <p:spPr>
          <a:xfrm>
            <a:off x="4067944" y="2555612"/>
            <a:ext cx="504056" cy="513348"/>
          </a:xfrm>
          <a:prstGeom prst="plus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Krzyż 13"/>
          <p:cNvSpPr/>
          <p:nvPr/>
        </p:nvSpPr>
        <p:spPr>
          <a:xfrm>
            <a:off x="8100392" y="5579948"/>
            <a:ext cx="504056" cy="513348"/>
          </a:xfrm>
          <a:prstGeom prst="plus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Krzyż 14"/>
          <p:cNvSpPr/>
          <p:nvPr/>
        </p:nvSpPr>
        <p:spPr>
          <a:xfrm>
            <a:off x="4067944" y="4581128"/>
            <a:ext cx="504056" cy="513348"/>
          </a:xfrm>
          <a:prstGeom prst="plus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Krzyż 15"/>
          <p:cNvSpPr/>
          <p:nvPr/>
        </p:nvSpPr>
        <p:spPr>
          <a:xfrm>
            <a:off x="4067944" y="5579948"/>
            <a:ext cx="504056" cy="513348"/>
          </a:xfrm>
          <a:prstGeom prst="plus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Krzyż 16"/>
          <p:cNvSpPr/>
          <p:nvPr/>
        </p:nvSpPr>
        <p:spPr>
          <a:xfrm>
            <a:off x="8100392" y="3563724"/>
            <a:ext cx="504056" cy="513348"/>
          </a:xfrm>
          <a:prstGeom prst="plus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495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erodynamiczny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ppt/theme/themeOverride2.xml><?xml version="1.0" encoding="utf-8"?>
<a:themeOverride xmlns:a="http://schemas.openxmlformats.org/drawingml/2006/main">
  <a:clrScheme name="Aerodynamiczny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ppt/theme/themeOverride3.xml><?xml version="1.0" encoding="utf-8"?>
<a:themeOverride xmlns:a="http://schemas.openxmlformats.org/drawingml/2006/main">
  <a:clrScheme name="Aerodynamiczny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</TotalTime>
  <Words>336</Words>
  <Application>Microsoft Office PowerPoint</Application>
  <PresentationFormat>Pokaz na ekranie (4:3)</PresentationFormat>
  <Paragraphs>85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Aerodynamiczny</vt:lpstr>
      <vt:lpstr>Temat:  Reakcje strąceniowe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Beata Sobota</dc:creator>
  <cp:lastModifiedBy>Beata Sobota</cp:lastModifiedBy>
  <cp:revision>29</cp:revision>
  <dcterms:created xsi:type="dcterms:W3CDTF">2013-01-15T15:24:16Z</dcterms:created>
  <dcterms:modified xsi:type="dcterms:W3CDTF">2013-01-21T16:39:27Z</dcterms:modified>
</cp:coreProperties>
</file>